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00.fntdata" ContentType="application/x-fontdata"/>
  <Override PartName="/ppt/fonts/font101.fntdata" ContentType="application/x-fontdata"/>
  <Override PartName="/ppt/fonts/font102.fntdata" ContentType="application/x-fontdata"/>
  <Override PartName="/ppt/fonts/font103.fntdata" ContentType="application/x-fontdata"/>
  <Override PartName="/ppt/fonts/font104.fntdata" ContentType="application/x-fontdata"/>
  <Override PartName="/ppt/fonts/font105.fntdata" ContentType="application/x-fontdata"/>
  <Override PartName="/ppt/fonts/font106.fntdata" ContentType="application/x-fontdata"/>
  <Override PartName="/ppt/fonts/font107.fntdata" ContentType="application/x-fontdata"/>
  <Override PartName="/ppt/fonts/font108.fntdata" ContentType="application/x-fontdata"/>
  <Override PartName="/ppt/fonts/font109.fntdata" ContentType="application/x-fontdata"/>
  <Override PartName="/ppt/fonts/font11.fntdata" ContentType="application/x-fontdata"/>
  <Override PartName="/ppt/fonts/font110.fntdata" ContentType="application/x-fontdata"/>
  <Override PartName="/ppt/fonts/font111.fntdata" ContentType="application/x-fontdata"/>
  <Override PartName="/ppt/fonts/font112.fntdata" ContentType="application/x-fontdata"/>
  <Override PartName="/ppt/fonts/font113.fntdata" ContentType="application/x-fontdata"/>
  <Override PartName="/ppt/fonts/font114.fntdata" ContentType="application/x-fontdata"/>
  <Override PartName="/ppt/fonts/font115.fntdata" ContentType="application/x-fontdata"/>
  <Override PartName="/ppt/fonts/font116.fntdata" ContentType="application/x-fontdata"/>
  <Override PartName="/ppt/fonts/font117.fntdata" ContentType="application/x-fontdata"/>
  <Override PartName="/ppt/fonts/font118.fntdata" ContentType="application/x-fontdata"/>
  <Override PartName="/ppt/fonts/font119.fntdata" ContentType="application/x-fontdata"/>
  <Override PartName="/ppt/fonts/font12.fntdata" ContentType="application/x-fontdata"/>
  <Override PartName="/ppt/fonts/font120.fntdata" ContentType="application/x-fontdata"/>
  <Override PartName="/ppt/fonts/font121.fntdata" ContentType="application/x-fontdata"/>
  <Override PartName="/ppt/fonts/font122.fntdata" ContentType="application/x-fontdata"/>
  <Override PartName="/ppt/fonts/font123.fntdata" ContentType="application/x-fontdata"/>
  <Override PartName="/ppt/fonts/font124.fntdata" ContentType="application/x-fontdata"/>
  <Override PartName="/ppt/fonts/font125.fntdata" ContentType="application/x-fontdata"/>
  <Override PartName="/ppt/fonts/font126.fntdata" ContentType="application/x-fontdata"/>
  <Override PartName="/ppt/fonts/font127.fntdata" ContentType="application/x-fontdata"/>
  <Override PartName="/ppt/fonts/font128.fntdata" ContentType="application/x-fontdata"/>
  <Override PartName="/ppt/fonts/font129.fntdata" ContentType="application/x-fontdata"/>
  <Override PartName="/ppt/fonts/font13.fntdata" ContentType="application/x-fontdata"/>
  <Override PartName="/ppt/fonts/font130.fntdata" ContentType="application/x-fontdata"/>
  <Override PartName="/ppt/fonts/font131.fntdata" ContentType="application/x-fontdata"/>
  <Override PartName="/ppt/fonts/font132.fntdata" ContentType="application/x-fontdata"/>
  <Override PartName="/ppt/fonts/font133.fntdata" ContentType="application/x-fontdata"/>
  <Override PartName="/ppt/fonts/font134.fntdata" ContentType="application/x-fontdata"/>
  <Override PartName="/ppt/fonts/font135.fntdata" ContentType="application/x-fontdata"/>
  <Override PartName="/ppt/fonts/font136.fntdata" ContentType="application/x-fontdata"/>
  <Override PartName="/ppt/fonts/font137.fntdata" ContentType="application/x-fontdata"/>
  <Override PartName="/ppt/fonts/font138.fntdata" ContentType="application/x-fontdata"/>
  <Override PartName="/ppt/fonts/font139.fntdata" ContentType="application/x-fontdata"/>
  <Override PartName="/ppt/fonts/font14.fntdata" ContentType="application/x-fontdata"/>
  <Override PartName="/ppt/fonts/font140.fntdata" ContentType="application/x-fontdata"/>
  <Override PartName="/ppt/fonts/font141.fntdata" ContentType="application/x-fontdata"/>
  <Override PartName="/ppt/fonts/font142.fntdata" ContentType="application/x-fontdata"/>
  <Override PartName="/ppt/fonts/font143.fntdata" ContentType="application/x-fontdata"/>
  <Override PartName="/ppt/fonts/font144.fntdata" ContentType="application/x-fontdata"/>
  <Override PartName="/ppt/fonts/font145.fntdata" ContentType="application/x-fontdata"/>
  <Override PartName="/ppt/fonts/font146.fntdata" ContentType="application/x-fontdata"/>
  <Override PartName="/ppt/fonts/font147.fntdata" ContentType="application/x-fontdata"/>
  <Override PartName="/ppt/fonts/font148.fntdata" ContentType="application/x-fontdata"/>
  <Override PartName="/ppt/fonts/font149.fntdata" ContentType="application/x-fontdata"/>
  <Override PartName="/ppt/fonts/font15.fntdata" ContentType="application/x-fontdata"/>
  <Override PartName="/ppt/fonts/font150.fntdata" ContentType="application/x-fontdata"/>
  <Override PartName="/ppt/fonts/font151.fntdata" ContentType="application/x-fontdata"/>
  <Override PartName="/ppt/fonts/font152.fntdata" ContentType="application/x-fontdata"/>
  <Override PartName="/ppt/fonts/font153.fntdata" ContentType="application/x-fontdata"/>
  <Override PartName="/ppt/fonts/font154.fntdata" ContentType="application/x-fontdata"/>
  <Override PartName="/ppt/fonts/font155.fntdata" ContentType="application/x-fontdata"/>
  <Override PartName="/ppt/fonts/font156.fntdata" ContentType="application/x-fontdata"/>
  <Override PartName="/ppt/fonts/font157.fntdata" ContentType="application/x-fontdata"/>
  <Override PartName="/ppt/fonts/font158.fntdata" ContentType="application/x-fontdata"/>
  <Override PartName="/ppt/fonts/font159.fntdata" ContentType="application/x-fontdata"/>
  <Override PartName="/ppt/fonts/font16.fntdata" ContentType="application/x-fontdata"/>
  <Override PartName="/ppt/fonts/font160.fntdata" ContentType="application/x-fontdata"/>
  <Override PartName="/ppt/fonts/font161.fntdata" ContentType="application/x-fontdata"/>
  <Override PartName="/ppt/fonts/font162.fntdata" ContentType="application/x-fontdata"/>
  <Override PartName="/ppt/fonts/font163.fntdata" ContentType="application/x-fontdata"/>
  <Override PartName="/ppt/fonts/font164.fntdata" ContentType="application/x-fontdata"/>
  <Override PartName="/ppt/fonts/font165.fntdata" ContentType="application/x-fontdata"/>
  <Override PartName="/ppt/fonts/font166.fntdata" ContentType="application/x-fontdata"/>
  <Override PartName="/ppt/fonts/font167.fntdata" ContentType="application/x-fontdata"/>
  <Override PartName="/ppt/fonts/font168.fntdata" ContentType="application/x-fontdata"/>
  <Override PartName="/ppt/fonts/font169.fntdata" ContentType="application/x-fontdata"/>
  <Override PartName="/ppt/fonts/font17.fntdata" ContentType="application/x-fontdata"/>
  <Override PartName="/ppt/fonts/font170.fntdata" ContentType="application/x-fontdata"/>
  <Override PartName="/ppt/fonts/font171.fntdata" ContentType="application/x-fontdata"/>
  <Override PartName="/ppt/fonts/font172.fntdata" ContentType="application/x-fontdata"/>
  <Override PartName="/ppt/fonts/font173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35.fntdata" ContentType="application/x-fontdata"/>
  <Override PartName="/ppt/fonts/font36.fntdata" ContentType="application/x-fontdata"/>
  <Override PartName="/ppt/fonts/font37.fntdata" ContentType="application/x-fontdata"/>
  <Override PartName="/ppt/fonts/font38.fntdata" ContentType="application/x-fontdata"/>
  <Override PartName="/ppt/fonts/font39.fntdata" ContentType="application/x-fontdata"/>
  <Override PartName="/ppt/fonts/font4.fntdata" ContentType="application/x-fontdata"/>
  <Override PartName="/ppt/fonts/font40.fntdata" ContentType="application/x-fontdata"/>
  <Override PartName="/ppt/fonts/font41.fntdata" ContentType="application/x-fontdata"/>
  <Override PartName="/ppt/fonts/font42.fntdata" ContentType="application/x-fontdata"/>
  <Override PartName="/ppt/fonts/font43.fntdata" ContentType="application/x-fontdata"/>
  <Override PartName="/ppt/fonts/font44.fntdata" ContentType="application/x-fontdata"/>
  <Override PartName="/ppt/fonts/font45.fntdata" ContentType="application/x-fontdata"/>
  <Override PartName="/ppt/fonts/font46.fntdata" ContentType="application/x-fontdata"/>
  <Override PartName="/ppt/fonts/font47.fntdata" ContentType="application/x-fontdata"/>
  <Override PartName="/ppt/fonts/font48.fntdata" ContentType="application/x-fontdata"/>
  <Override PartName="/ppt/fonts/font49.fntdata" ContentType="application/x-fontdata"/>
  <Override PartName="/ppt/fonts/font5.fntdata" ContentType="application/x-fontdata"/>
  <Override PartName="/ppt/fonts/font50.fntdata" ContentType="application/x-fontdata"/>
  <Override PartName="/ppt/fonts/font51.fntdata" ContentType="application/x-fontdata"/>
  <Override PartName="/ppt/fonts/font52.fntdata" ContentType="application/x-fontdata"/>
  <Override PartName="/ppt/fonts/font53.fntdata" ContentType="application/x-fontdata"/>
  <Override PartName="/ppt/fonts/font54.fntdata" ContentType="application/x-fontdata"/>
  <Override PartName="/ppt/fonts/font55.fntdata" ContentType="application/x-fontdata"/>
  <Override PartName="/ppt/fonts/font56.fntdata" ContentType="application/x-fontdata"/>
  <Override PartName="/ppt/fonts/font57.fntdata" ContentType="application/x-fontdata"/>
  <Override PartName="/ppt/fonts/font58.fntdata" ContentType="application/x-fontdata"/>
  <Override PartName="/ppt/fonts/font59.fntdata" ContentType="application/x-fontdata"/>
  <Override PartName="/ppt/fonts/font6.fntdata" ContentType="application/x-fontdata"/>
  <Override PartName="/ppt/fonts/font60.fntdata" ContentType="application/x-fontdata"/>
  <Override PartName="/ppt/fonts/font61.fntdata" ContentType="application/x-fontdata"/>
  <Override PartName="/ppt/fonts/font62.fntdata" ContentType="application/x-fontdata"/>
  <Override PartName="/ppt/fonts/font63.fntdata" ContentType="application/x-fontdata"/>
  <Override PartName="/ppt/fonts/font64.fntdata" ContentType="application/x-fontdata"/>
  <Override PartName="/ppt/fonts/font65.fntdata" ContentType="application/x-fontdata"/>
  <Override PartName="/ppt/fonts/font66.fntdata" ContentType="application/x-fontdata"/>
  <Override PartName="/ppt/fonts/font67.fntdata" ContentType="application/x-fontdata"/>
  <Override PartName="/ppt/fonts/font68.fntdata" ContentType="application/x-fontdata"/>
  <Override PartName="/ppt/fonts/font69.fntdata" ContentType="application/x-fontdata"/>
  <Override PartName="/ppt/fonts/font7.fntdata" ContentType="application/x-fontdata"/>
  <Override PartName="/ppt/fonts/font70.fntdata" ContentType="application/x-fontdata"/>
  <Override PartName="/ppt/fonts/font71.fntdata" ContentType="application/x-fontdata"/>
  <Override PartName="/ppt/fonts/font72.fntdata" ContentType="application/x-fontdata"/>
  <Override PartName="/ppt/fonts/font73.fntdata" ContentType="application/x-fontdata"/>
  <Override PartName="/ppt/fonts/font74.fntdata" ContentType="application/x-fontdata"/>
  <Override PartName="/ppt/fonts/font75.fntdata" ContentType="application/x-fontdata"/>
  <Override PartName="/ppt/fonts/font76.fntdata" ContentType="application/x-fontdata"/>
  <Override PartName="/ppt/fonts/font77.fntdata" ContentType="application/x-fontdata"/>
  <Override PartName="/ppt/fonts/font78.fntdata" ContentType="application/x-fontdata"/>
  <Override PartName="/ppt/fonts/font79.fntdata" ContentType="application/x-fontdata"/>
  <Override PartName="/ppt/fonts/font8.fntdata" ContentType="application/x-fontdata"/>
  <Override PartName="/ppt/fonts/font80.fntdata" ContentType="application/x-fontdata"/>
  <Override PartName="/ppt/fonts/font81.fntdata" ContentType="application/x-fontdata"/>
  <Override PartName="/ppt/fonts/font82.fntdata" ContentType="application/x-fontdata"/>
  <Override PartName="/ppt/fonts/font83.fntdata" ContentType="application/x-fontdata"/>
  <Override PartName="/ppt/fonts/font84.fntdata" ContentType="application/x-fontdata"/>
  <Override PartName="/ppt/fonts/font85.fntdata" ContentType="application/x-fontdata"/>
  <Override PartName="/ppt/fonts/font86.fntdata" ContentType="application/x-fontdata"/>
  <Override PartName="/ppt/fonts/font87.fntdata" ContentType="application/x-fontdata"/>
  <Override PartName="/ppt/fonts/font88.fntdata" ContentType="application/x-fontdata"/>
  <Override PartName="/ppt/fonts/font89.fntdata" ContentType="application/x-fontdata"/>
  <Override PartName="/ppt/fonts/font9.fntdata" ContentType="application/x-fontdata"/>
  <Override PartName="/ppt/fonts/font90.fntdata" ContentType="application/x-fontdata"/>
  <Override PartName="/ppt/fonts/font91.fntdata" ContentType="application/x-fontdata"/>
  <Override PartName="/ppt/fonts/font92.fntdata" ContentType="application/x-fontdata"/>
  <Override PartName="/ppt/fonts/font93.fntdata" ContentType="application/x-fontdata"/>
  <Override PartName="/ppt/fonts/font94.fntdata" ContentType="application/x-fontdata"/>
  <Override PartName="/ppt/fonts/font95.fntdata" ContentType="application/x-fontdata"/>
  <Override PartName="/ppt/fonts/font96.fntdata" ContentType="application/x-fontdata"/>
  <Override PartName="/ppt/fonts/font97.fntdata" ContentType="application/x-fontdata"/>
  <Override PartName="/ppt/fonts/font98.fntdata" ContentType="application/x-fontdata"/>
  <Override PartName="/ppt/fonts/font9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2192000" cy="6858000"/>
  <p:notesSz cx="12192000" cy="6858000"/>
  <p:embeddedFontLst>
    <p:embeddedFont>
      <p:font typeface="LRQBMM+MicrosoftYaHei-Bold"/>
      <p:regular r:id="rId97"/>
    </p:embeddedFont>
    <p:embeddedFont>
      <p:font typeface="LRQBMM+MicrosoftYaHei-Bold"/>
      <p:regular r:id="rId98"/>
    </p:embeddedFont>
    <p:embeddedFont>
      <p:font typeface="OVRSMM+ArialMT"/>
      <p:regular r:id="rId99"/>
    </p:embeddedFont>
    <p:embeddedFont>
      <p:font typeface="VUUGUE+MicrosoftYaHei"/>
      <p:regular r:id="rId100"/>
    </p:embeddedFont>
    <p:embeddedFont>
      <p:font typeface="LRQBMM+MicrosoftYaHei-Bold"/>
      <p:regular r:id="rId101"/>
    </p:embeddedFont>
    <p:embeddedFont>
      <p:font typeface="NLBPIO+SimSun"/>
      <p:regular r:id="rId102"/>
    </p:embeddedFont>
    <p:embeddedFont>
      <p:font typeface="ODKLTJ+Wingdings-Regular"/>
      <p:regular r:id="rId103"/>
    </p:embeddedFont>
    <p:embeddedFont>
      <p:font typeface="Liberation Mono"/>
      <p:regular r:id="rId104"/>
    </p:embeddedFont>
    <p:embeddedFont>
      <p:font typeface="PPCHFN+SimHei"/>
      <p:regular r:id="rId105"/>
    </p:embeddedFont>
    <p:embeddedFont>
      <p:font typeface="ODKLTJ+Wingdings-Regular"/>
      <p:regular r:id="rId106"/>
    </p:embeddedFont>
    <p:embeddedFont>
      <p:font typeface="Liberation Mono"/>
      <p:regular r:id="rId107"/>
    </p:embeddedFont>
    <p:embeddedFont>
      <p:font typeface="NLBPIO+SimSun"/>
      <p:regular r:id="rId108"/>
    </p:embeddedFont>
    <p:embeddedFont>
      <p:font typeface="OGSECT+TimesNewRomanPS-BoldMT"/>
      <p:regular r:id="rId109"/>
    </p:embeddedFont>
    <p:embeddedFont>
      <p:font typeface="OGSECT+TimesNewRomanPS-BoldMT"/>
      <p:regular r:id="rId110"/>
    </p:embeddedFont>
    <p:embeddedFont>
      <p:font typeface="QVAOCM+TimesNewRomanPS-ItalicMT"/>
      <p:regular r:id="rId111"/>
    </p:embeddedFont>
    <p:embeddedFont>
      <p:font typeface="QVAOCM+TimesNewRomanPS-ItalicMT"/>
      <p:regular r:id="rId112"/>
    </p:embeddedFont>
    <p:embeddedFont>
      <p:font typeface="Liberation Mono"/>
      <p:regular r:id="rId113"/>
    </p:embeddedFont>
    <p:embeddedFont>
      <p:font typeface="TNPCRP+SymbolMT"/>
      <p:regular r:id="rId114"/>
    </p:embeddedFont>
    <p:embeddedFont>
      <p:font typeface="QVAOCM+TimesNewRomanPS-ItalicMT"/>
      <p:regular r:id="rId115"/>
    </p:embeddedFont>
    <p:embeddedFont>
      <p:font typeface="QVAOCM+TimesNewRomanPS-ItalicMT"/>
      <p:regular r:id="rId116"/>
    </p:embeddedFont>
    <p:embeddedFont>
      <p:font typeface="OVRSMM+ArialMT"/>
      <p:regular r:id="rId117"/>
    </p:embeddedFont>
    <p:embeddedFont>
      <p:font typeface="VUUGUE+MicrosoftYaHei"/>
      <p:regular r:id="rId118"/>
    </p:embeddedFont>
    <p:embeddedFont>
      <p:font typeface="ODKLTJ+Wingdings-Regular"/>
      <p:regular r:id="rId119"/>
    </p:embeddedFont>
    <p:embeddedFont>
      <p:font typeface="Liberation Mono"/>
      <p:regular r:id="rId120"/>
    </p:embeddedFont>
    <p:embeddedFont>
      <p:font typeface="EEOTCV+TimesNewRomanPSMT"/>
      <p:regular r:id="rId121"/>
    </p:embeddedFont>
    <p:embeddedFont>
      <p:font typeface="NLBPIO+SimSun"/>
      <p:regular r:id="rId122"/>
    </p:embeddedFont>
    <p:embeddedFont>
      <p:font typeface="VUUGUE+MicrosoftYaHei"/>
      <p:regular r:id="rId123"/>
    </p:embeddedFont>
    <p:embeddedFont>
      <p:font typeface="QVAOCM+TimesNewRomanPS-ItalicMT"/>
      <p:regular r:id="rId124"/>
    </p:embeddedFont>
    <p:embeddedFont>
      <p:font typeface="TNPCRP+SymbolMT"/>
      <p:regular r:id="rId125"/>
    </p:embeddedFont>
    <p:embeddedFont>
      <p:font typeface="Liberation Mono"/>
      <p:regular r:id="rId126"/>
    </p:embeddedFont>
    <p:embeddedFont>
      <p:font typeface="QVAOCM+TimesNewRomanPS-ItalicMT"/>
      <p:regular r:id="rId127"/>
    </p:embeddedFont>
    <p:embeddedFont>
      <p:font typeface="QVAOCM+TimesNewRomanPS-ItalicMT"/>
      <p:regular r:id="rId128"/>
    </p:embeddedFont>
    <p:embeddedFont>
      <p:font typeface="ODKLTJ+Wingdings-Regular"/>
      <p:regular r:id="rId129"/>
    </p:embeddedFont>
    <p:embeddedFont>
      <p:font typeface="Liberation Mono"/>
      <p:regular r:id="rId130"/>
    </p:embeddedFont>
    <p:embeddedFont>
      <p:font typeface="VUUGUE+MicrosoftYaHei"/>
      <p:regular r:id="rId131"/>
    </p:embeddedFont>
    <p:embeddedFont>
      <p:font typeface="EEOTCV+TimesNewRomanPSMT"/>
      <p:regular r:id="rId132"/>
    </p:embeddedFont>
    <p:embeddedFont>
      <p:font typeface="NLBPIO+SimSun"/>
      <p:regular r:id="rId133"/>
    </p:embeddedFont>
    <p:embeddedFont>
      <p:font typeface="NLBPIO+SimSun"/>
      <p:regular r:id="rId134"/>
    </p:embeddedFont>
    <p:embeddedFont>
      <p:font typeface="OVRSMM+ArialMT"/>
      <p:regular r:id="rId135"/>
    </p:embeddedFont>
    <p:embeddedFont>
      <p:font typeface="VUUGUE+MicrosoftYaHei"/>
      <p:regular r:id="rId136"/>
    </p:embeddedFont>
    <p:embeddedFont>
      <p:font typeface="LRQBMM+MicrosoftYaHei-Bold"/>
      <p:regular r:id="rId137"/>
    </p:embeddedFont>
    <p:embeddedFont>
      <p:font typeface="OGSECT+TimesNewRomanPS-BoldMT"/>
      <p:regular r:id="rId138"/>
    </p:embeddedFont>
    <p:embeddedFont>
      <p:font typeface="NLBPIO+SimSun"/>
      <p:regular r:id="rId139"/>
    </p:embeddedFont>
    <p:embeddedFont>
      <p:font typeface="OGSECT+TimesNewRomanPS-BoldMT"/>
      <p:regular r:id="rId140"/>
    </p:embeddedFont>
    <p:embeddedFont>
      <p:font typeface="NLBPIO+SimSun"/>
      <p:regular r:id="rId141"/>
    </p:embeddedFont>
    <p:embeddedFont>
      <p:font typeface="NWENTS+Calibri"/>
      <p:regular r:id="rId142"/>
    </p:embeddedFont>
    <p:embeddedFont>
      <p:font typeface="NWENTS+Calibri"/>
      <p:regular r:id="rId143"/>
    </p:embeddedFont>
    <p:embeddedFont>
      <p:font typeface="NWENTS+Calibri"/>
      <p:regular r:id="rId144"/>
    </p:embeddedFont>
    <p:embeddedFont>
      <p:font typeface="NLBPIO+SimSun"/>
      <p:regular r:id="rId145"/>
    </p:embeddedFont>
    <p:embeddedFont>
      <p:font typeface="JQERIT+SimSun"/>
      <p:regular r:id="rId146"/>
    </p:embeddedFont>
    <p:embeddedFont>
      <p:font typeface="Liberation Mono"/>
      <p:regular r:id="rId147"/>
    </p:embeddedFont>
    <p:embeddedFont>
      <p:font typeface="NLBPIO+SimSun"/>
      <p:regular r:id="rId148"/>
    </p:embeddedFont>
    <p:embeddedFont>
      <p:font typeface="OGSECT+TimesNewRomanPS-BoldMT"/>
      <p:regular r:id="rId149"/>
    </p:embeddedFont>
    <p:embeddedFont>
      <p:font typeface="OGSECT+TimesNewRomanPS-BoldMT"/>
      <p:regular r:id="rId150"/>
    </p:embeddedFont>
    <p:embeddedFont>
      <p:font typeface="NLBPIO+SimSun"/>
      <p:regular r:id="rId151"/>
    </p:embeddedFont>
    <p:embeddedFont>
      <p:font typeface="NLBPIO+SimSun"/>
      <p:regular r:id="rId152"/>
    </p:embeddedFont>
    <p:embeddedFont>
      <p:font typeface="JQERIT+SimSun"/>
      <p:regular r:id="rId153"/>
    </p:embeddedFont>
    <p:embeddedFont>
      <p:font typeface="Liberation Mono"/>
      <p:regular r:id="rId154"/>
    </p:embeddedFont>
    <p:embeddedFont>
      <p:font typeface="NLBPIO+SimSun"/>
      <p:regular r:id="rId155"/>
    </p:embeddedFont>
    <p:embeddedFont>
      <p:font typeface="EEOTCV+TimesNewRomanPSMT"/>
      <p:regular r:id="rId156"/>
    </p:embeddedFont>
    <p:embeddedFont>
      <p:font typeface="OGSECT+TimesNewRomanPS-BoldMT"/>
      <p:regular r:id="rId157"/>
    </p:embeddedFont>
    <p:embeddedFont>
      <p:font typeface="OGSECT+TimesNewRomanPS-BoldMT"/>
      <p:regular r:id="rId158"/>
    </p:embeddedFont>
    <p:embeddedFont>
      <p:font typeface="NLBPIO+SimSun"/>
      <p:regular r:id="rId159"/>
    </p:embeddedFont>
    <p:embeddedFont>
      <p:font typeface="NLBPIO+SimSun"/>
      <p:regular r:id="rId160"/>
    </p:embeddedFont>
    <p:embeddedFont>
      <p:font typeface="ODKLTJ+Wingdings-Regular"/>
      <p:regular r:id="rId161"/>
    </p:embeddedFont>
    <p:embeddedFont>
      <p:font typeface="EEOTCV+TimesNewRomanPSMT"/>
      <p:regular r:id="rId162"/>
    </p:embeddedFont>
    <p:embeddedFont>
      <p:font typeface="NLBPIO+SimSun"/>
      <p:regular r:id="rId163"/>
    </p:embeddedFont>
    <p:embeddedFont>
      <p:font typeface="LRQBMM+MicrosoftYaHei-Bold"/>
      <p:regular r:id="rId164"/>
    </p:embeddedFont>
    <p:embeddedFont>
      <p:font typeface="PRRDUC+Arial-BoldMT"/>
      <p:regular r:id="rId165"/>
    </p:embeddedFont>
    <p:embeddedFont>
      <p:font typeface="PRRDUC+Arial-BoldMT"/>
      <p:regular r:id="rId166"/>
    </p:embeddedFont>
    <p:embeddedFont>
      <p:font typeface="ODKLTJ+Wingdings-Regular"/>
      <p:regular r:id="rId167"/>
    </p:embeddedFont>
    <p:embeddedFont>
      <p:font typeface="EEOTCV+TimesNewRomanPSMT"/>
      <p:regular r:id="rId168"/>
    </p:embeddedFont>
    <p:embeddedFont>
      <p:font typeface="VUUGUE+MicrosoftYaHei"/>
      <p:regular r:id="rId169"/>
    </p:embeddedFont>
    <p:embeddedFont>
      <p:font typeface="VUUGUE+MicrosoftYaHei"/>
      <p:regular r:id="rId170"/>
    </p:embeddedFont>
    <p:embeddedFont>
      <p:font typeface="OVRSMM+ArialMT"/>
      <p:regular r:id="rId171"/>
    </p:embeddedFont>
    <p:embeddedFont>
      <p:font typeface="NPHITG+Calibri-Bold"/>
      <p:regular r:id="rId172"/>
    </p:embeddedFont>
    <p:embeddedFont>
      <p:font typeface="LRQBMM+MicrosoftYaHei-Bold"/>
      <p:regular r:id="rId173"/>
    </p:embeddedFont>
    <p:embeddedFont>
      <p:font typeface="OGSECT+TimesNewRomanPS-BoldMT"/>
      <p:regular r:id="rId174"/>
    </p:embeddedFont>
    <p:embeddedFont>
      <p:font typeface="LRQBMM+MicrosoftYaHei-Bold"/>
      <p:regular r:id="rId175"/>
    </p:embeddedFont>
    <p:embeddedFont>
      <p:font typeface="VUUGUE+MicrosoftYaHei"/>
      <p:regular r:id="rId176"/>
    </p:embeddedFont>
    <p:embeddedFont>
      <p:font typeface="LRQBMM+MicrosoftYaHei-Bold"/>
      <p:regular r:id="rId177"/>
    </p:embeddedFont>
    <p:embeddedFont>
      <p:font typeface="VUUGUE+MicrosoftYaHei"/>
      <p:regular r:id="rId178"/>
    </p:embeddedFont>
    <p:embeddedFont>
      <p:font typeface="UCVESA+STKaiti"/>
      <p:regular r:id="rId179"/>
    </p:embeddedFont>
    <p:embeddedFont>
      <p:font typeface="DGWTKN+Centaur"/>
      <p:regular r:id="rId180"/>
    </p:embeddedFont>
    <p:embeddedFont>
      <p:font typeface="UCVESA+STKaiti"/>
      <p:regular r:id="rId181"/>
    </p:embeddedFont>
    <p:embeddedFont>
      <p:font typeface="PPCHFN+SimHei"/>
      <p:regular r:id="rId182"/>
    </p:embeddedFont>
    <p:embeddedFont>
      <p:font typeface="VUUGUE+MicrosoftYaHei"/>
      <p:regular r:id="rId183"/>
    </p:embeddedFont>
    <p:embeddedFont>
      <p:font typeface="LRQBMM+MicrosoftYaHei-Bold"/>
      <p:regular r:id="rId184"/>
    </p:embeddedFont>
    <p:embeddedFont>
      <p:font typeface="NPHITG+Calibri-Bold"/>
      <p:regular r:id="rId185"/>
    </p:embeddedFont>
    <p:embeddedFont>
      <p:font typeface="NWENTS+Calibri"/>
      <p:regular r:id="rId186"/>
    </p:embeddedFont>
    <p:embeddedFont>
      <p:font typeface="LRQBMM+MicrosoftYaHei-Bold"/>
      <p:regular r:id="rId187"/>
    </p:embeddedFont>
    <p:embeddedFont>
      <p:font typeface="LRQBMM+MicrosoftYaHei-Bold"/>
      <p:regular r:id="rId188"/>
    </p:embeddedFont>
    <p:embeddedFont>
      <p:font typeface="NLBPIO+SimSun"/>
      <p:regular r:id="rId189"/>
    </p:embeddedFont>
    <p:embeddedFont>
      <p:font typeface="UCVESA+STKaiti"/>
      <p:regular r:id="rId190"/>
    </p:embeddedFont>
    <p:embeddedFont>
      <p:font typeface="Liberation Mono"/>
      <p:regular r:id="rId191"/>
    </p:embeddedFont>
    <p:embeddedFont>
      <p:font typeface="NPHITG+Calibri-Bold"/>
      <p:regular r:id="rId192"/>
    </p:embeddedFont>
    <p:embeddedFont>
      <p:font typeface="EEOTCV+TimesNewRomanPSMT"/>
      <p:regular r:id="rId193"/>
    </p:embeddedFont>
    <p:embeddedFont>
      <p:font typeface="OGSECT+TimesNewRomanPS-BoldMT"/>
      <p:regular r:id="rId194"/>
    </p:embeddedFont>
    <p:embeddedFont>
      <p:font typeface="ODKLTJ+Wingdings-Regular"/>
      <p:regular r:id="rId195"/>
    </p:embeddedFont>
    <p:embeddedFont>
      <p:font typeface="NLBPIO+SimSun"/>
      <p:regular r:id="rId196"/>
    </p:embeddedFont>
    <p:embeddedFont>
      <p:font typeface="QVAOCM+TimesNewRomanPS-ItalicMT"/>
      <p:regular r:id="rId197"/>
    </p:embeddedFont>
    <p:embeddedFont>
      <p:font typeface="QVAOCM+TimesNewRomanPS-ItalicMT"/>
      <p:regular r:id="rId198"/>
    </p:embeddedFont>
    <p:embeddedFont>
      <p:font typeface="Liberation Mono"/>
      <p:regular r:id="rId199"/>
    </p:embeddedFont>
    <p:embeddedFont>
      <p:font typeface="EEOTCV+TimesNewRomanPSMT"/>
      <p:regular r:id="rId200"/>
    </p:embeddedFont>
    <p:embeddedFont>
      <p:font typeface="VUUGUE+MicrosoftYaHei"/>
      <p:regular r:id="rId201"/>
    </p:embeddedFont>
    <p:embeddedFont>
      <p:font typeface="OVRSMM+ArialMT"/>
      <p:regular r:id="rId202"/>
    </p:embeddedFont>
    <p:embeddedFont>
      <p:font typeface="VUUGUE+MicrosoftYaHei"/>
      <p:regular r:id="rId203"/>
    </p:embeddedFont>
    <p:embeddedFont>
      <p:font typeface="NLBPIO+SimSun"/>
      <p:regular r:id="rId204"/>
    </p:embeddedFont>
    <p:embeddedFont>
      <p:font typeface="OVRSMM+ArialMT"/>
      <p:regular r:id="rId205"/>
    </p:embeddedFont>
    <p:embeddedFont>
      <p:font typeface="QOFMHT+NSimSun"/>
      <p:regular r:id="rId206"/>
    </p:embeddedFont>
    <p:embeddedFont>
      <p:font typeface="Liberation Mono"/>
      <p:regular r:id="rId207"/>
    </p:embeddedFont>
    <p:embeddedFont>
      <p:font typeface="QOFMHT+NSimSun"/>
      <p:regular r:id="rId208"/>
    </p:embeddedFont>
    <p:embeddedFont>
      <p:font typeface="NPHITG+Calibri-Bold"/>
      <p:regular r:id="rId209"/>
    </p:embeddedFont>
    <p:embeddedFont>
      <p:font typeface="QOFMHT+NSimSun"/>
      <p:regular r:id="rId210"/>
    </p:embeddedFont>
    <p:embeddedFont>
      <p:font typeface="NPHITG+Calibri-Bold"/>
      <p:regular r:id="rId211"/>
    </p:embeddedFont>
    <p:embeddedFont>
      <p:font typeface="QOFMHT+NSimSun"/>
      <p:regular r:id="rId212"/>
    </p:embeddedFont>
    <p:embeddedFont>
      <p:font typeface="Liberation Mono"/>
      <p:regular r:id="rId213"/>
    </p:embeddedFont>
    <p:embeddedFont>
      <p:font typeface="QOFMHT+NSimSun"/>
      <p:regular r:id="rId214"/>
    </p:embeddedFont>
    <p:embeddedFont>
      <p:font typeface="NPHITG+Calibri-Bold"/>
      <p:regular r:id="rId215"/>
    </p:embeddedFont>
    <p:embeddedFont>
      <p:font typeface="QOFMHT+NSimSun"/>
      <p:regular r:id="rId216"/>
    </p:embeddedFont>
    <p:embeddedFont>
      <p:font typeface="NPHITG+Calibri-Bold"/>
      <p:regular r:id="rId217"/>
    </p:embeddedFont>
    <p:embeddedFont>
      <p:font typeface="NPHITG+Calibri-Bold"/>
      <p:regular r:id="rId218"/>
    </p:embeddedFont>
    <p:embeddedFont>
      <p:font typeface="QOFMHT+NSimSun"/>
      <p:regular r:id="rId219"/>
    </p:embeddedFont>
    <p:embeddedFont>
      <p:font typeface="QOFMHT+NSimSun"/>
      <p:regular r:id="rId220"/>
    </p:embeddedFont>
    <p:embeddedFont>
      <p:font typeface="MPCRRT+Tahoma-Bold"/>
      <p:regular r:id="rId221"/>
    </p:embeddedFont>
    <p:embeddedFont>
      <p:font typeface="MPCRRT+Tahoma-Bold"/>
      <p:regular r:id="rId222"/>
    </p:embeddedFont>
    <p:embeddedFont>
      <p:font typeface="PRRDUC+Arial-BoldMT"/>
      <p:regular r:id="rId223"/>
    </p:embeddedFont>
    <p:embeddedFont>
      <p:font typeface="OVRSMM+ArialMT"/>
      <p:regular r:id="rId224"/>
    </p:embeddedFont>
    <p:embeddedFont>
      <p:font typeface="LRQBMM+MicrosoftYaHei-Bold"/>
      <p:regular r:id="rId225"/>
    </p:embeddedFont>
    <p:embeddedFont>
      <p:font typeface="PRRDUC+Arial-BoldMT"/>
      <p:regular r:id="rId226"/>
    </p:embeddedFont>
    <p:embeddedFont>
      <p:font typeface="PRRDUC+Arial-BoldMT"/>
      <p:regular r:id="rId227"/>
    </p:embeddedFont>
    <p:embeddedFont>
      <p:font typeface="VUUJID+Verdana-Bold"/>
      <p:regular r:id="rId228"/>
    </p:embeddedFont>
    <p:embeddedFont>
      <p:font typeface="NWENTS+Calibri"/>
      <p:regular r:id="rId229"/>
    </p:embeddedFont>
    <p:embeddedFont>
      <p:font typeface="ASPNLD+TimesNewRomanPS-BoldItalicMT"/>
      <p:regular r:id="rId230"/>
    </p:embeddedFont>
    <p:embeddedFont>
      <p:font typeface="ODKLTJ+Wingdings-Regular"/>
      <p:regular r:id="rId231"/>
    </p:embeddedFont>
    <p:embeddedFont>
      <p:font typeface="PRRDUC+Arial-BoldMT"/>
      <p:regular r:id="rId232"/>
    </p:embeddedFont>
    <p:embeddedFont>
      <p:font typeface="LRQBMM+MicrosoftYaHei-Bold"/>
      <p:regular r:id="rId233"/>
    </p:embeddedFont>
    <p:embeddedFont>
      <p:font typeface="OVRSMM+ArialMT"/>
      <p:regular r:id="rId234"/>
    </p:embeddedFont>
    <p:embeddedFont>
      <p:font typeface="OVRSMM+ArialMT"/>
      <p:regular r:id="rId235"/>
    </p:embeddedFont>
    <p:embeddedFont>
      <p:font typeface="VUUGUE+MicrosoftYaHei"/>
      <p:regular r:id="rId236"/>
    </p:embeddedFont>
    <p:embeddedFont>
      <p:font typeface="NWENTS+Calibri"/>
      <p:regular r:id="rId237"/>
    </p:embeddedFont>
    <p:embeddedFont>
      <p:font typeface="NLBPIO+SimSun"/>
      <p:regular r:id="rId238"/>
    </p:embeddedFont>
    <p:embeddedFont>
      <p:font typeface="NWENTS+Calibri"/>
      <p:regular r:id="rId239"/>
    </p:embeddedFont>
    <p:embeddedFont>
      <p:font typeface="NWENTS+Calibri"/>
      <p:regular r:id="rId240"/>
    </p:embeddedFont>
    <p:embeddedFont>
      <p:font typeface="NPHITG+Calibri-Bold"/>
      <p:regular r:id="rId241"/>
    </p:embeddedFont>
    <p:embeddedFont>
      <p:font typeface="NPHITG+Calibri-Bold"/>
      <p:regular r:id="rId242"/>
    </p:embeddedFont>
    <p:embeddedFont>
      <p:font typeface="CJTCGQ+FangSong"/>
      <p:regular r:id="rId243"/>
    </p:embeddedFont>
    <p:embeddedFont>
      <p:font typeface="NWENTS+Calibri"/>
      <p:regular r:id="rId244"/>
    </p:embeddedFont>
    <p:embeddedFont>
      <p:font typeface="TNPCRP+SymbolMT"/>
      <p:regular r:id="rId245"/>
    </p:embeddedFont>
    <p:embeddedFont>
      <p:font typeface="Liberation Mono"/>
      <p:regular r:id="rId246"/>
    </p:embeddedFont>
    <p:embeddedFont>
      <p:font typeface="EEOTCV+TimesNewRomanPSMT"/>
      <p:regular r:id="rId247"/>
    </p:embeddedFont>
    <p:embeddedFont>
      <p:font typeface="QVAOCM+TimesNewRomanPS-ItalicMT"/>
      <p:regular r:id="rId248"/>
    </p:embeddedFont>
    <p:embeddedFont>
      <p:font typeface="TNPCRP+SymbolMT"/>
      <p:regular r:id="rId249"/>
    </p:embeddedFont>
    <p:embeddedFont>
      <p:font typeface="Liberation Mono"/>
      <p:regular r:id="rId250"/>
    </p:embeddedFont>
    <p:embeddedFont>
      <p:font typeface="EEOTCV+TimesNewRomanPSMT"/>
      <p:regular r:id="rId251"/>
    </p:embeddedFont>
    <p:embeddedFont>
      <p:font typeface="QVAOCM+TimesNewRomanPS-ItalicMT"/>
      <p:regular r:id="rId252"/>
    </p:embeddedFont>
    <p:embeddedFont>
      <p:font typeface="EEOTCV+TimesNewRomanPSMT"/>
      <p:regular r:id="rId253"/>
    </p:embeddedFont>
    <p:embeddedFont>
      <p:font typeface="NLBPIO+SimSun"/>
      <p:regular r:id="rId254"/>
    </p:embeddedFont>
    <p:embeddedFont>
      <p:font typeface="NWENTS+Calibri"/>
      <p:regular r:id="rId255"/>
    </p:embeddedFont>
    <p:embeddedFont>
      <p:font typeface="VUUGUE+MicrosoftYaHei"/>
      <p:regular r:id="rId256"/>
    </p:embeddedFont>
    <p:embeddedFont>
      <p:font typeface="NPHITG+Calibri-Bold"/>
      <p:regular r:id="rId257"/>
    </p:embeddedFont>
    <p:embeddedFont>
      <p:font typeface="NWENTS+Calibri"/>
      <p:regular r:id="rId258"/>
    </p:embeddedFont>
    <p:embeddedFont>
      <p:font typeface="VUUGUE+MicrosoftYaHei"/>
      <p:regular r:id="rId259"/>
    </p:embeddedFont>
    <p:embeddedFont>
      <p:font typeface="PRRDUC+Arial-BoldMT"/>
      <p:regular r:id="rId260"/>
    </p:embeddedFont>
    <p:embeddedFont>
      <p:font typeface="OVRSMM+ArialMT"/>
      <p:regular r:id="rId261"/>
    </p:embeddedFont>
    <p:embeddedFont>
      <p:font typeface="ODKLTJ+Wingdings-Regular"/>
      <p:regular r:id="rId262"/>
    </p:embeddedFont>
    <p:embeddedFont>
      <p:font typeface="NWENTS+Calibri"/>
      <p:regular r:id="rId263"/>
    </p:embeddedFont>
    <p:embeddedFont>
      <p:font typeface="HAAIBD+Tahoma"/>
      <p:regular r:id="rId264"/>
    </p:embeddedFont>
    <p:embeddedFont>
      <p:font typeface="LRQBMM+MicrosoftYaHei-Bold"/>
      <p:regular r:id="rId265"/>
    </p:embeddedFont>
    <p:embeddedFont>
      <p:font typeface="SQULDQ+KaiTi"/>
      <p:regular r:id="rId266"/>
    </p:embeddedFont>
    <p:embeddedFont>
      <p:font typeface="LRQBMM+MicrosoftYaHei-Bold"/>
      <p:regular r:id="rId267"/>
    </p:embeddedFont>
    <p:embeddedFont>
      <p:font typeface="LRQBMM+MicrosoftYaHei-Bold"/>
      <p:regular r:id="rId268"/>
    </p:embeddedFont>
    <p:embeddedFont>
      <p:font typeface="QVAOCM+TimesNewRomanPS-ItalicMT"/>
      <p:regular r:id="rId26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00" Type="http://schemas.openxmlformats.org/officeDocument/2006/relationships/font" Target="fonts/font4.fntdata" /><Relationship Id="rId101" Type="http://schemas.openxmlformats.org/officeDocument/2006/relationships/font" Target="fonts/font5.fntdata" /><Relationship Id="rId102" Type="http://schemas.openxmlformats.org/officeDocument/2006/relationships/font" Target="fonts/font6.fntdata" /><Relationship Id="rId103" Type="http://schemas.openxmlformats.org/officeDocument/2006/relationships/font" Target="fonts/font7.fntdata" /><Relationship Id="rId104" Type="http://schemas.openxmlformats.org/officeDocument/2006/relationships/font" Target="fonts/font8.fntdata" /><Relationship Id="rId105" Type="http://schemas.openxmlformats.org/officeDocument/2006/relationships/font" Target="fonts/font9.fntdata" /><Relationship Id="rId106" Type="http://schemas.openxmlformats.org/officeDocument/2006/relationships/font" Target="fonts/font10.fntdata" /><Relationship Id="rId107" Type="http://schemas.openxmlformats.org/officeDocument/2006/relationships/font" Target="fonts/font11.fntdata" /><Relationship Id="rId108" Type="http://schemas.openxmlformats.org/officeDocument/2006/relationships/font" Target="fonts/font12.fntdata" /><Relationship Id="rId109" Type="http://schemas.openxmlformats.org/officeDocument/2006/relationships/font" Target="fonts/font13.fntdata" /><Relationship Id="rId11" Type="http://schemas.openxmlformats.org/officeDocument/2006/relationships/slide" Target="slides/slide6.xml" /><Relationship Id="rId110" Type="http://schemas.openxmlformats.org/officeDocument/2006/relationships/font" Target="fonts/font14.fntdata" /><Relationship Id="rId111" Type="http://schemas.openxmlformats.org/officeDocument/2006/relationships/font" Target="fonts/font15.fntdata" /><Relationship Id="rId112" Type="http://schemas.openxmlformats.org/officeDocument/2006/relationships/font" Target="fonts/font16.fntdata" /><Relationship Id="rId113" Type="http://schemas.openxmlformats.org/officeDocument/2006/relationships/font" Target="fonts/font17.fntdata" /><Relationship Id="rId114" Type="http://schemas.openxmlformats.org/officeDocument/2006/relationships/font" Target="fonts/font18.fntdata" /><Relationship Id="rId115" Type="http://schemas.openxmlformats.org/officeDocument/2006/relationships/font" Target="fonts/font19.fntdata" /><Relationship Id="rId116" Type="http://schemas.openxmlformats.org/officeDocument/2006/relationships/font" Target="fonts/font20.fntdata" /><Relationship Id="rId117" Type="http://schemas.openxmlformats.org/officeDocument/2006/relationships/font" Target="fonts/font21.fntdata" /><Relationship Id="rId118" Type="http://schemas.openxmlformats.org/officeDocument/2006/relationships/font" Target="fonts/font22.fntdata" /><Relationship Id="rId119" Type="http://schemas.openxmlformats.org/officeDocument/2006/relationships/font" Target="fonts/font23.fntdata" /><Relationship Id="rId12" Type="http://schemas.openxmlformats.org/officeDocument/2006/relationships/slide" Target="slides/slide7.xml" /><Relationship Id="rId120" Type="http://schemas.openxmlformats.org/officeDocument/2006/relationships/font" Target="fonts/font24.fntdata" /><Relationship Id="rId121" Type="http://schemas.openxmlformats.org/officeDocument/2006/relationships/font" Target="fonts/font25.fntdata" /><Relationship Id="rId122" Type="http://schemas.openxmlformats.org/officeDocument/2006/relationships/font" Target="fonts/font26.fntdata" /><Relationship Id="rId123" Type="http://schemas.openxmlformats.org/officeDocument/2006/relationships/font" Target="fonts/font27.fntdata" /><Relationship Id="rId124" Type="http://schemas.openxmlformats.org/officeDocument/2006/relationships/font" Target="fonts/font28.fntdata" /><Relationship Id="rId125" Type="http://schemas.openxmlformats.org/officeDocument/2006/relationships/font" Target="fonts/font29.fntdata" /><Relationship Id="rId126" Type="http://schemas.openxmlformats.org/officeDocument/2006/relationships/font" Target="fonts/font30.fntdata" /><Relationship Id="rId127" Type="http://schemas.openxmlformats.org/officeDocument/2006/relationships/font" Target="fonts/font31.fntdata" /><Relationship Id="rId128" Type="http://schemas.openxmlformats.org/officeDocument/2006/relationships/font" Target="fonts/font32.fntdata" /><Relationship Id="rId129" Type="http://schemas.openxmlformats.org/officeDocument/2006/relationships/font" Target="fonts/font33.fntdata" /><Relationship Id="rId13" Type="http://schemas.openxmlformats.org/officeDocument/2006/relationships/slide" Target="slides/slide8.xml" /><Relationship Id="rId130" Type="http://schemas.openxmlformats.org/officeDocument/2006/relationships/font" Target="fonts/font34.fntdata" /><Relationship Id="rId131" Type="http://schemas.openxmlformats.org/officeDocument/2006/relationships/font" Target="fonts/font35.fntdata" /><Relationship Id="rId132" Type="http://schemas.openxmlformats.org/officeDocument/2006/relationships/font" Target="fonts/font36.fntdata" /><Relationship Id="rId133" Type="http://schemas.openxmlformats.org/officeDocument/2006/relationships/font" Target="fonts/font37.fntdata" /><Relationship Id="rId134" Type="http://schemas.openxmlformats.org/officeDocument/2006/relationships/font" Target="fonts/font38.fntdata" /><Relationship Id="rId135" Type="http://schemas.openxmlformats.org/officeDocument/2006/relationships/font" Target="fonts/font39.fntdata" /><Relationship Id="rId136" Type="http://schemas.openxmlformats.org/officeDocument/2006/relationships/font" Target="fonts/font40.fntdata" /><Relationship Id="rId137" Type="http://schemas.openxmlformats.org/officeDocument/2006/relationships/font" Target="fonts/font41.fntdata" /><Relationship Id="rId138" Type="http://schemas.openxmlformats.org/officeDocument/2006/relationships/font" Target="fonts/font42.fntdata" /><Relationship Id="rId139" Type="http://schemas.openxmlformats.org/officeDocument/2006/relationships/font" Target="fonts/font43.fntdata" /><Relationship Id="rId14" Type="http://schemas.openxmlformats.org/officeDocument/2006/relationships/slide" Target="slides/slide9.xml" /><Relationship Id="rId140" Type="http://schemas.openxmlformats.org/officeDocument/2006/relationships/font" Target="fonts/font44.fntdata" /><Relationship Id="rId141" Type="http://schemas.openxmlformats.org/officeDocument/2006/relationships/font" Target="fonts/font45.fntdata" /><Relationship Id="rId142" Type="http://schemas.openxmlformats.org/officeDocument/2006/relationships/font" Target="fonts/font46.fntdata" /><Relationship Id="rId143" Type="http://schemas.openxmlformats.org/officeDocument/2006/relationships/font" Target="fonts/font47.fntdata" /><Relationship Id="rId144" Type="http://schemas.openxmlformats.org/officeDocument/2006/relationships/font" Target="fonts/font48.fntdata" /><Relationship Id="rId145" Type="http://schemas.openxmlformats.org/officeDocument/2006/relationships/font" Target="fonts/font49.fntdata" /><Relationship Id="rId146" Type="http://schemas.openxmlformats.org/officeDocument/2006/relationships/font" Target="fonts/font50.fntdata" /><Relationship Id="rId147" Type="http://schemas.openxmlformats.org/officeDocument/2006/relationships/font" Target="fonts/font51.fntdata" /><Relationship Id="rId148" Type="http://schemas.openxmlformats.org/officeDocument/2006/relationships/font" Target="fonts/font52.fntdata" /><Relationship Id="rId149" Type="http://schemas.openxmlformats.org/officeDocument/2006/relationships/font" Target="fonts/font53.fntdata" /><Relationship Id="rId15" Type="http://schemas.openxmlformats.org/officeDocument/2006/relationships/slide" Target="slides/slide10.xml" /><Relationship Id="rId150" Type="http://schemas.openxmlformats.org/officeDocument/2006/relationships/font" Target="fonts/font54.fntdata" /><Relationship Id="rId151" Type="http://schemas.openxmlformats.org/officeDocument/2006/relationships/font" Target="fonts/font55.fntdata" /><Relationship Id="rId152" Type="http://schemas.openxmlformats.org/officeDocument/2006/relationships/font" Target="fonts/font56.fntdata" /><Relationship Id="rId153" Type="http://schemas.openxmlformats.org/officeDocument/2006/relationships/font" Target="fonts/font57.fntdata" /><Relationship Id="rId154" Type="http://schemas.openxmlformats.org/officeDocument/2006/relationships/font" Target="fonts/font58.fntdata" /><Relationship Id="rId155" Type="http://schemas.openxmlformats.org/officeDocument/2006/relationships/font" Target="fonts/font59.fntdata" /><Relationship Id="rId156" Type="http://schemas.openxmlformats.org/officeDocument/2006/relationships/font" Target="fonts/font60.fntdata" /><Relationship Id="rId157" Type="http://schemas.openxmlformats.org/officeDocument/2006/relationships/font" Target="fonts/font61.fntdata" /><Relationship Id="rId158" Type="http://schemas.openxmlformats.org/officeDocument/2006/relationships/font" Target="fonts/font62.fntdata" /><Relationship Id="rId159" Type="http://schemas.openxmlformats.org/officeDocument/2006/relationships/font" Target="fonts/font63.fntdata" /><Relationship Id="rId16" Type="http://schemas.openxmlformats.org/officeDocument/2006/relationships/slide" Target="slides/slide11.xml" /><Relationship Id="rId160" Type="http://schemas.openxmlformats.org/officeDocument/2006/relationships/font" Target="fonts/font64.fntdata" /><Relationship Id="rId161" Type="http://schemas.openxmlformats.org/officeDocument/2006/relationships/font" Target="fonts/font65.fntdata" /><Relationship Id="rId162" Type="http://schemas.openxmlformats.org/officeDocument/2006/relationships/font" Target="fonts/font66.fntdata" /><Relationship Id="rId163" Type="http://schemas.openxmlformats.org/officeDocument/2006/relationships/font" Target="fonts/font67.fntdata" /><Relationship Id="rId164" Type="http://schemas.openxmlformats.org/officeDocument/2006/relationships/font" Target="fonts/font68.fntdata" /><Relationship Id="rId165" Type="http://schemas.openxmlformats.org/officeDocument/2006/relationships/font" Target="fonts/font69.fntdata" /><Relationship Id="rId166" Type="http://schemas.openxmlformats.org/officeDocument/2006/relationships/font" Target="fonts/font70.fntdata" /><Relationship Id="rId167" Type="http://schemas.openxmlformats.org/officeDocument/2006/relationships/font" Target="fonts/font71.fntdata" /><Relationship Id="rId168" Type="http://schemas.openxmlformats.org/officeDocument/2006/relationships/font" Target="fonts/font72.fntdata" /><Relationship Id="rId169" Type="http://schemas.openxmlformats.org/officeDocument/2006/relationships/font" Target="fonts/font73.fntdata" /><Relationship Id="rId17" Type="http://schemas.openxmlformats.org/officeDocument/2006/relationships/slide" Target="slides/slide12.xml" /><Relationship Id="rId170" Type="http://schemas.openxmlformats.org/officeDocument/2006/relationships/font" Target="fonts/font74.fntdata" /><Relationship Id="rId171" Type="http://schemas.openxmlformats.org/officeDocument/2006/relationships/font" Target="fonts/font75.fntdata" /><Relationship Id="rId172" Type="http://schemas.openxmlformats.org/officeDocument/2006/relationships/font" Target="fonts/font76.fntdata" /><Relationship Id="rId173" Type="http://schemas.openxmlformats.org/officeDocument/2006/relationships/font" Target="fonts/font77.fntdata" /><Relationship Id="rId174" Type="http://schemas.openxmlformats.org/officeDocument/2006/relationships/font" Target="fonts/font78.fntdata" /><Relationship Id="rId175" Type="http://schemas.openxmlformats.org/officeDocument/2006/relationships/font" Target="fonts/font79.fntdata" /><Relationship Id="rId176" Type="http://schemas.openxmlformats.org/officeDocument/2006/relationships/font" Target="fonts/font80.fntdata" /><Relationship Id="rId177" Type="http://schemas.openxmlformats.org/officeDocument/2006/relationships/font" Target="fonts/font81.fntdata" /><Relationship Id="rId178" Type="http://schemas.openxmlformats.org/officeDocument/2006/relationships/font" Target="fonts/font82.fntdata" /><Relationship Id="rId179" Type="http://schemas.openxmlformats.org/officeDocument/2006/relationships/font" Target="fonts/font83.fntdata" /><Relationship Id="rId18" Type="http://schemas.openxmlformats.org/officeDocument/2006/relationships/slide" Target="slides/slide13.xml" /><Relationship Id="rId180" Type="http://schemas.openxmlformats.org/officeDocument/2006/relationships/font" Target="fonts/font84.fntdata" /><Relationship Id="rId181" Type="http://schemas.openxmlformats.org/officeDocument/2006/relationships/font" Target="fonts/font85.fntdata" /><Relationship Id="rId182" Type="http://schemas.openxmlformats.org/officeDocument/2006/relationships/font" Target="fonts/font86.fntdata" /><Relationship Id="rId183" Type="http://schemas.openxmlformats.org/officeDocument/2006/relationships/font" Target="fonts/font87.fntdata" /><Relationship Id="rId184" Type="http://schemas.openxmlformats.org/officeDocument/2006/relationships/font" Target="fonts/font88.fntdata" /><Relationship Id="rId185" Type="http://schemas.openxmlformats.org/officeDocument/2006/relationships/font" Target="fonts/font89.fntdata" /><Relationship Id="rId186" Type="http://schemas.openxmlformats.org/officeDocument/2006/relationships/font" Target="fonts/font90.fntdata" /><Relationship Id="rId187" Type="http://schemas.openxmlformats.org/officeDocument/2006/relationships/font" Target="fonts/font91.fntdata" /><Relationship Id="rId188" Type="http://schemas.openxmlformats.org/officeDocument/2006/relationships/font" Target="fonts/font92.fntdata" /><Relationship Id="rId189" Type="http://schemas.openxmlformats.org/officeDocument/2006/relationships/font" Target="fonts/font93.fntdata" /><Relationship Id="rId19" Type="http://schemas.openxmlformats.org/officeDocument/2006/relationships/slide" Target="slides/slide14.xml" /><Relationship Id="rId190" Type="http://schemas.openxmlformats.org/officeDocument/2006/relationships/font" Target="fonts/font94.fntdata" /><Relationship Id="rId191" Type="http://schemas.openxmlformats.org/officeDocument/2006/relationships/font" Target="fonts/font95.fntdata" /><Relationship Id="rId192" Type="http://schemas.openxmlformats.org/officeDocument/2006/relationships/font" Target="fonts/font96.fntdata" /><Relationship Id="rId193" Type="http://schemas.openxmlformats.org/officeDocument/2006/relationships/font" Target="fonts/font97.fntdata" /><Relationship Id="rId194" Type="http://schemas.openxmlformats.org/officeDocument/2006/relationships/font" Target="fonts/font98.fntdata" /><Relationship Id="rId195" Type="http://schemas.openxmlformats.org/officeDocument/2006/relationships/font" Target="fonts/font99.fntdata" /><Relationship Id="rId196" Type="http://schemas.openxmlformats.org/officeDocument/2006/relationships/font" Target="fonts/font100.fntdata" /><Relationship Id="rId197" Type="http://schemas.openxmlformats.org/officeDocument/2006/relationships/font" Target="fonts/font101.fntdata" /><Relationship Id="rId198" Type="http://schemas.openxmlformats.org/officeDocument/2006/relationships/font" Target="fonts/font102.fntdata" /><Relationship Id="rId199" Type="http://schemas.openxmlformats.org/officeDocument/2006/relationships/font" Target="fonts/font103.fntdata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00" Type="http://schemas.openxmlformats.org/officeDocument/2006/relationships/font" Target="fonts/font104.fntdata" /><Relationship Id="rId201" Type="http://schemas.openxmlformats.org/officeDocument/2006/relationships/font" Target="fonts/font105.fntdata" /><Relationship Id="rId202" Type="http://schemas.openxmlformats.org/officeDocument/2006/relationships/font" Target="fonts/font106.fntdata" /><Relationship Id="rId203" Type="http://schemas.openxmlformats.org/officeDocument/2006/relationships/font" Target="fonts/font107.fntdata" /><Relationship Id="rId204" Type="http://schemas.openxmlformats.org/officeDocument/2006/relationships/font" Target="fonts/font108.fntdata" /><Relationship Id="rId205" Type="http://schemas.openxmlformats.org/officeDocument/2006/relationships/font" Target="fonts/font109.fntdata" /><Relationship Id="rId206" Type="http://schemas.openxmlformats.org/officeDocument/2006/relationships/font" Target="fonts/font110.fntdata" /><Relationship Id="rId207" Type="http://schemas.openxmlformats.org/officeDocument/2006/relationships/font" Target="fonts/font111.fntdata" /><Relationship Id="rId208" Type="http://schemas.openxmlformats.org/officeDocument/2006/relationships/font" Target="fonts/font112.fntdata" /><Relationship Id="rId209" Type="http://schemas.openxmlformats.org/officeDocument/2006/relationships/font" Target="fonts/font113.fntdata" /><Relationship Id="rId21" Type="http://schemas.openxmlformats.org/officeDocument/2006/relationships/slide" Target="slides/slide16.xml" /><Relationship Id="rId210" Type="http://schemas.openxmlformats.org/officeDocument/2006/relationships/font" Target="fonts/font114.fntdata" /><Relationship Id="rId211" Type="http://schemas.openxmlformats.org/officeDocument/2006/relationships/font" Target="fonts/font115.fntdata" /><Relationship Id="rId212" Type="http://schemas.openxmlformats.org/officeDocument/2006/relationships/font" Target="fonts/font116.fntdata" /><Relationship Id="rId213" Type="http://schemas.openxmlformats.org/officeDocument/2006/relationships/font" Target="fonts/font117.fntdata" /><Relationship Id="rId214" Type="http://schemas.openxmlformats.org/officeDocument/2006/relationships/font" Target="fonts/font118.fntdata" /><Relationship Id="rId215" Type="http://schemas.openxmlformats.org/officeDocument/2006/relationships/font" Target="fonts/font119.fntdata" /><Relationship Id="rId216" Type="http://schemas.openxmlformats.org/officeDocument/2006/relationships/font" Target="fonts/font120.fntdata" /><Relationship Id="rId217" Type="http://schemas.openxmlformats.org/officeDocument/2006/relationships/font" Target="fonts/font121.fntdata" /><Relationship Id="rId218" Type="http://schemas.openxmlformats.org/officeDocument/2006/relationships/font" Target="fonts/font122.fntdata" /><Relationship Id="rId219" Type="http://schemas.openxmlformats.org/officeDocument/2006/relationships/font" Target="fonts/font123.fntdata" /><Relationship Id="rId22" Type="http://schemas.openxmlformats.org/officeDocument/2006/relationships/slide" Target="slides/slide17.xml" /><Relationship Id="rId220" Type="http://schemas.openxmlformats.org/officeDocument/2006/relationships/font" Target="fonts/font124.fntdata" /><Relationship Id="rId221" Type="http://schemas.openxmlformats.org/officeDocument/2006/relationships/font" Target="fonts/font125.fntdata" /><Relationship Id="rId222" Type="http://schemas.openxmlformats.org/officeDocument/2006/relationships/font" Target="fonts/font126.fntdata" /><Relationship Id="rId223" Type="http://schemas.openxmlformats.org/officeDocument/2006/relationships/font" Target="fonts/font127.fntdata" /><Relationship Id="rId224" Type="http://schemas.openxmlformats.org/officeDocument/2006/relationships/font" Target="fonts/font128.fntdata" /><Relationship Id="rId225" Type="http://schemas.openxmlformats.org/officeDocument/2006/relationships/font" Target="fonts/font129.fntdata" /><Relationship Id="rId226" Type="http://schemas.openxmlformats.org/officeDocument/2006/relationships/font" Target="fonts/font130.fntdata" /><Relationship Id="rId227" Type="http://schemas.openxmlformats.org/officeDocument/2006/relationships/font" Target="fonts/font131.fntdata" /><Relationship Id="rId228" Type="http://schemas.openxmlformats.org/officeDocument/2006/relationships/font" Target="fonts/font132.fntdata" /><Relationship Id="rId229" Type="http://schemas.openxmlformats.org/officeDocument/2006/relationships/font" Target="fonts/font133.fntdata" /><Relationship Id="rId23" Type="http://schemas.openxmlformats.org/officeDocument/2006/relationships/slide" Target="slides/slide18.xml" /><Relationship Id="rId230" Type="http://schemas.openxmlformats.org/officeDocument/2006/relationships/font" Target="fonts/font134.fntdata" /><Relationship Id="rId231" Type="http://schemas.openxmlformats.org/officeDocument/2006/relationships/font" Target="fonts/font135.fntdata" /><Relationship Id="rId232" Type="http://schemas.openxmlformats.org/officeDocument/2006/relationships/font" Target="fonts/font136.fntdata" /><Relationship Id="rId233" Type="http://schemas.openxmlformats.org/officeDocument/2006/relationships/font" Target="fonts/font137.fntdata" /><Relationship Id="rId234" Type="http://schemas.openxmlformats.org/officeDocument/2006/relationships/font" Target="fonts/font138.fntdata" /><Relationship Id="rId235" Type="http://schemas.openxmlformats.org/officeDocument/2006/relationships/font" Target="fonts/font139.fntdata" /><Relationship Id="rId236" Type="http://schemas.openxmlformats.org/officeDocument/2006/relationships/font" Target="fonts/font140.fntdata" /><Relationship Id="rId237" Type="http://schemas.openxmlformats.org/officeDocument/2006/relationships/font" Target="fonts/font141.fntdata" /><Relationship Id="rId238" Type="http://schemas.openxmlformats.org/officeDocument/2006/relationships/font" Target="fonts/font142.fntdata" /><Relationship Id="rId239" Type="http://schemas.openxmlformats.org/officeDocument/2006/relationships/font" Target="fonts/font143.fntdata" /><Relationship Id="rId24" Type="http://schemas.openxmlformats.org/officeDocument/2006/relationships/slide" Target="slides/slide19.xml" /><Relationship Id="rId240" Type="http://schemas.openxmlformats.org/officeDocument/2006/relationships/font" Target="fonts/font144.fntdata" /><Relationship Id="rId241" Type="http://schemas.openxmlformats.org/officeDocument/2006/relationships/font" Target="fonts/font145.fntdata" /><Relationship Id="rId242" Type="http://schemas.openxmlformats.org/officeDocument/2006/relationships/font" Target="fonts/font146.fntdata" /><Relationship Id="rId243" Type="http://schemas.openxmlformats.org/officeDocument/2006/relationships/font" Target="fonts/font147.fntdata" /><Relationship Id="rId244" Type="http://schemas.openxmlformats.org/officeDocument/2006/relationships/font" Target="fonts/font148.fntdata" /><Relationship Id="rId245" Type="http://schemas.openxmlformats.org/officeDocument/2006/relationships/font" Target="fonts/font149.fntdata" /><Relationship Id="rId246" Type="http://schemas.openxmlformats.org/officeDocument/2006/relationships/font" Target="fonts/font150.fntdata" /><Relationship Id="rId247" Type="http://schemas.openxmlformats.org/officeDocument/2006/relationships/font" Target="fonts/font151.fntdata" /><Relationship Id="rId248" Type="http://schemas.openxmlformats.org/officeDocument/2006/relationships/font" Target="fonts/font152.fntdata" /><Relationship Id="rId249" Type="http://schemas.openxmlformats.org/officeDocument/2006/relationships/font" Target="fonts/font153.fntdata" /><Relationship Id="rId25" Type="http://schemas.openxmlformats.org/officeDocument/2006/relationships/slide" Target="slides/slide20.xml" /><Relationship Id="rId250" Type="http://schemas.openxmlformats.org/officeDocument/2006/relationships/font" Target="fonts/font154.fntdata" /><Relationship Id="rId251" Type="http://schemas.openxmlformats.org/officeDocument/2006/relationships/font" Target="fonts/font155.fntdata" /><Relationship Id="rId252" Type="http://schemas.openxmlformats.org/officeDocument/2006/relationships/font" Target="fonts/font156.fntdata" /><Relationship Id="rId253" Type="http://schemas.openxmlformats.org/officeDocument/2006/relationships/font" Target="fonts/font157.fntdata" /><Relationship Id="rId254" Type="http://schemas.openxmlformats.org/officeDocument/2006/relationships/font" Target="fonts/font158.fntdata" /><Relationship Id="rId255" Type="http://schemas.openxmlformats.org/officeDocument/2006/relationships/font" Target="fonts/font159.fntdata" /><Relationship Id="rId256" Type="http://schemas.openxmlformats.org/officeDocument/2006/relationships/font" Target="fonts/font160.fntdata" /><Relationship Id="rId257" Type="http://schemas.openxmlformats.org/officeDocument/2006/relationships/font" Target="fonts/font161.fntdata" /><Relationship Id="rId258" Type="http://schemas.openxmlformats.org/officeDocument/2006/relationships/font" Target="fonts/font162.fntdata" /><Relationship Id="rId259" Type="http://schemas.openxmlformats.org/officeDocument/2006/relationships/font" Target="fonts/font163.fntdata" /><Relationship Id="rId26" Type="http://schemas.openxmlformats.org/officeDocument/2006/relationships/slide" Target="slides/slide21.xml" /><Relationship Id="rId260" Type="http://schemas.openxmlformats.org/officeDocument/2006/relationships/font" Target="fonts/font164.fntdata" /><Relationship Id="rId261" Type="http://schemas.openxmlformats.org/officeDocument/2006/relationships/font" Target="fonts/font165.fntdata" /><Relationship Id="rId262" Type="http://schemas.openxmlformats.org/officeDocument/2006/relationships/font" Target="fonts/font166.fntdata" /><Relationship Id="rId263" Type="http://schemas.openxmlformats.org/officeDocument/2006/relationships/font" Target="fonts/font167.fntdata" /><Relationship Id="rId264" Type="http://schemas.openxmlformats.org/officeDocument/2006/relationships/font" Target="fonts/font168.fntdata" /><Relationship Id="rId265" Type="http://schemas.openxmlformats.org/officeDocument/2006/relationships/font" Target="fonts/font169.fntdata" /><Relationship Id="rId266" Type="http://schemas.openxmlformats.org/officeDocument/2006/relationships/font" Target="fonts/font170.fntdata" /><Relationship Id="rId267" Type="http://schemas.openxmlformats.org/officeDocument/2006/relationships/font" Target="fonts/font171.fntdata" /><Relationship Id="rId268" Type="http://schemas.openxmlformats.org/officeDocument/2006/relationships/font" Target="fonts/font172.fntdata" /><Relationship Id="rId269" Type="http://schemas.openxmlformats.org/officeDocument/2006/relationships/font" Target="fonts/font173.fntdata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" Type="http://schemas.openxmlformats.org/officeDocument/2006/relationships/slide" Target="slides/slide4.xml" /><Relationship Id="rId90" Type="http://schemas.openxmlformats.org/officeDocument/2006/relationships/slide" Target="slides/slide85.xml" /><Relationship Id="rId91" Type="http://schemas.openxmlformats.org/officeDocument/2006/relationships/slide" Target="slides/slide86.xml" /><Relationship Id="rId92" Type="http://schemas.openxmlformats.org/officeDocument/2006/relationships/slide" Target="slides/slide87.xml" /><Relationship Id="rId93" Type="http://schemas.openxmlformats.org/officeDocument/2006/relationships/slide" Target="slides/slide88.xml" /><Relationship Id="rId94" Type="http://schemas.openxmlformats.org/officeDocument/2006/relationships/slide" Target="slides/slide89.xml" /><Relationship Id="rId95" Type="http://schemas.openxmlformats.org/officeDocument/2006/relationships/slide" Target="slides/slide90.xml" /><Relationship Id="rId96" Type="http://schemas.openxmlformats.org/officeDocument/2006/relationships/slide" Target="slides/slide91.xml" /><Relationship Id="rId97" Type="http://schemas.openxmlformats.org/officeDocument/2006/relationships/font" Target="fonts/font1.fntdata" /><Relationship Id="rId98" Type="http://schemas.openxmlformats.org/officeDocument/2006/relationships/font" Target="fonts/font2.fntdata" /><Relationship Id="rId99" Type="http://schemas.openxmlformats.org/officeDocument/2006/relationships/font" Target="fonts/font3.fntdata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8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0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1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3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4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5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6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7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8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9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0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1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1665969"/>
            <a:ext cx="3199765" cy="7077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27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c00000"/>
                </a:solidFill>
                <a:latin typeface="LRQBMM+MicrosoftYaHei-Bold"/>
                <a:cs typeface="LRQBMM+MicrosoftYaHei-Bold"/>
              </a:rPr>
              <a:t>并行主存系统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421" y="286317"/>
            <a:ext cx="6323113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并行主存系统——</a:t>
            </a:r>
            <a:r>
              <a:rPr dirty="0" sz="3200">
                <a:solidFill>
                  <a:srgbClr val="0000cc"/>
                </a:solidFill>
                <a:latin typeface="VUUGUE+MicrosoftYaHei"/>
                <a:cs typeface="VUUGUE+MicrosoftYaHei"/>
              </a:rPr>
              <a:t>多体交叉存储器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66545" y="925524"/>
            <a:ext cx="55873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ODKLTJ+Wingdings-Regular"/>
                <a:cs typeface="ODKLTJ+Wingdings-Regular"/>
              </a:rPr>
              <a:t></a:t>
            </a:r>
            <a:r>
              <a:rPr dirty="0" sz="2500" spc="-129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800">
                <a:solidFill>
                  <a:srgbClr val="e24c05"/>
                </a:solidFill>
                <a:latin typeface="VUUGUE+MicrosoftYaHei"/>
                <a:cs typeface="VUUGUE+MicrosoftYaHei"/>
              </a:rPr>
              <a:t>例：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采用低位交叉编址的存储器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52295" y="1343729"/>
            <a:ext cx="82296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由</a:t>
            </a: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8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个存储体构成、总容量为</a:t>
            </a: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64</a:t>
            </a:r>
            <a:r>
              <a:rPr dirty="0" sz="2400">
                <a:solidFill>
                  <a:srgbClr val="9933ff"/>
                </a:solidFill>
                <a:latin typeface="VUUGUE+MicrosoftYaHei"/>
                <a:cs typeface="VUUGUE+MicrosoftYaHei"/>
              </a:rPr>
              <a:t>。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格子中的编号为线性地址。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0273" y="2010053"/>
            <a:ext cx="1398613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数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据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寄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存</a:t>
            </a:r>
            <a:r>
              <a:rPr dirty="0" sz="1450" spc="-122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51619" y="2631540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11485" y="2631540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78412" y="2631540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38278" y="2631540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05206" y="2631540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65072" y="2631540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31999" y="2631540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27108" y="2631540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351619" y="3007321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211485" y="3007321"/>
            <a:ext cx="243370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00"/>
                </a:solidFill>
                <a:latin typeface="NLBPIO+SimSun"/>
                <a:cs typeface="NLBPIO+SimSun"/>
              </a:rPr>
              <a:t>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986782" y="3007321"/>
            <a:ext cx="377278" cy="24607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10</a:t>
            </a:r>
          </a:p>
          <a:p>
            <a:pPr marL="0" marR="0">
              <a:lnSpc>
                <a:spcPts val="1436"/>
              </a:lnSpc>
              <a:spcBef>
                <a:spcPts val="153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18</a:t>
            </a:r>
          </a:p>
          <a:p>
            <a:pPr marL="0" marR="0">
              <a:lnSpc>
                <a:spcPts val="1436"/>
              </a:lnSpc>
              <a:spcBef>
                <a:spcPts val="152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26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34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42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50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58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881890" y="3007321"/>
            <a:ext cx="377291" cy="24607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330">
                <a:solidFill>
                  <a:srgbClr val="000000"/>
                </a:solidFill>
                <a:latin typeface="NLBPIO+SimSun"/>
                <a:cs typeface="NLBPIO+SimSun"/>
              </a:rPr>
              <a:t>11</a:t>
            </a:r>
          </a:p>
          <a:p>
            <a:pPr marL="0" marR="0">
              <a:lnSpc>
                <a:spcPts val="1436"/>
              </a:lnSpc>
              <a:spcBef>
                <a:spcPts val="1534"/>
              </a:spcBef>
              <a:spcAft>
                <a:spcPts val="0"/>
              </a:spcAft>
            </a:pPr>
            <a:r>
              <a:rPr dirty="0" sz="1450" spc="330">
                <a:solidFill>
                  <a:srgbClr val="000000"/>
                </a:solidFill>
                <a:latin typeface="NLBPIO+SimSun"/>
                <a:cs typeface="NLBPIO+SimSun"/>
              </a:rPr>
              <a:t>19</a:t>
            </a:r>
          </a:p>
          <a:p>
            <a:pPr marL="0" marR="0">
              <a:lnSpc>
                <a:spcPts val="1436"/>
              </a:lnSpc>
              <a:spcBef>
                <a:spcPts val="1522"/>
              </a:spcBef>
              <a:spcAft>
                <a:spcPts val="0"/>
              </a:spcAft>
            </a:pPr>
            <a:r>
              <a:rPr dirty="0" sz="1450" spc="330">
                <a:solidFill>
                  <a:srgbClr val="000000"/>
                </a:solidFill>
                <a:latin typeface="NLBPIO+SimSun"/>
                <a:cs typeface="NLBPIO+SimSun"/>
              </a:rPr>
              <a:t>27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30">
                <a:solidFill>
                  <a:srgbClr val="000000"/>
                </a:solidFill>
                <a:latin typeface="NLBPIO+SimSun"/>
                <a:cs typeface="NLBPIO+SimSun"/>
              </a:rPr>
              <a:t>35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30">
                <a:solidFill>
                  <a:srgbClr val="000000"/>
                </a:solidFill>
                <a:latin typeface="NLBPIO+SimSun"/>
                <a:cs typeface="NLBPIO+SimSun"/>
              </a:rPr>
              <a:t>43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30">
                <a:solidFill>
                  <a:srgbClr val="000000"/>
                </a:solidFill>
                <a:latin typeface="NLBPIO+SimSun"/>
                <a:cs typeface="NLBPIO+SimSun"/>
              </a:rPr>
              <a:t>51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30">
                <a:solidFill>
                  <a:srgbClr val="000000"/>
                </a:solidFill>
                <a:latin typeface="NLBPIO+SimSun"/>
                <a:cs typeface="NLBPIO+SimSun"/>
              </a:rPr>
              <a:t>59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741770" y="3007321"/>
            <a:ext cx="377279" cy="24607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12</a:t>
            </a:r>
          </a:p>
          <a:p>
            <a:pPr marL="0" marR="0">
              <a:lnSpc>
                <a:spcPts val="1436"/>
              </a:lnSpc>
              <a:spcBef>
                <a:spcPts val="153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20</a:t>
            </a:r>
          </a:p>
          <a:p>
            <a:pPr marL="0" marR="0">
              <a:lnSpc>
                <a:spcPts val="1436"/>
              </a:lnSpc>
              <a:spcBef>
                <a:spcPts val="152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28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36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44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52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60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608697" y="3007321"/>
            <a:ext cx="377279" cy="24607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13</a:t>
            </a:r>
          </a:p>
          <a:p>
            <a:pPr marL="0" marR="0">
              <a:lnSpc>
                <a:spcPts val="1436"/>
              </a:lnSpc>
              <a:spcBef>
                <a:spcPts val="153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21</a:t>
            </a:r>
          </a:p>
          <a:p>
            <a:pPr marL="0" marR="0">
              <a:lnSpc>
                <a:spcPts val="1436"/>
              </a:lnSpc>
              <a:spcBef>
                <a:spcPts val="152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29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37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45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53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61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440369" y="3007321"/>
            <a:ext cx="377291" cy="24607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14</a:t>
            </a:r>
          </a:p>
          <a:p>
            <a:pPr marL="0" marR="0">
              <a:lnSpc>
                <a:spcPts val="1436"/>
              </a:lnSpc>
              <a:spcBef>
                <a:spcPts val="153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22</a:t>
            </a:r>
          </a:p>
          <a:p>
            <a:pPr marL="0" marR="0">
              <a:lnSpc>
                <a:spcPts val="1436"/>
              </a:lnSpc>
              <a:spcBef>
                <a:spcPts val="152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30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38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46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54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62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335491" y="3007321"/>
            <a:ext cx="377279" cy="24607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15</a:t>
            </a:r>
          </a:p>
          <a:p>
            <a:pPr marL="0" marR="0">
              <a:lnSpc>
                <a:spcPts val="1436"/>
              </a:lnSpc>
              <a:spcBef>
                <a:spcPts val="153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23</a:t>
            </a:r>
          </a:p>
          <a:p>
            <a:pPr marL="0" marR="0">
              <a:lnSpc>
                <a:spcPts val="1436"/>
              </a:lnSpc>
              <a:spcBef>
                <a:spcPts val="152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31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39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47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55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63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288182" y="3378288"/>
            <a:ext cx="377278" cy="2089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16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24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32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40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48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56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155097" y="3378288"/>
            <a:ext cx="377291" cy="2089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17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25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33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41</a:t>
            </a:r>
          </a:p>
          <a:p>
            <a:pPr marL="0" marR="0">
              <a:lnSpc>
                <a:spcPts val="1436"/>
              </a:lnSpc>
              <a:spcBef>
                <a:spcPts val="1484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49</a:t>
            </a:r>
          </a:p>
          <a:p>
            <a:pPr marL="0" marR="0">
              <a:lnSpc>
                <a:spcPts val="1436"/>
              </a:lnSpc>
              <a:spcBef>
                <a:spcPts val="1572"/>
              </a:spcBef>
              <a:spcAft>
                <a:spcPts val="0"/>
              </a:spcAft>
            </a:pPr>
            <a:r>
              <a:rPr dirty="0" sz="1450" spc="329">
                <a:solidFill>
                  <a:srgbClr val="000000"/>
                </a:solidFill>
                <a:latin typeface="NLBPIO+SimSun"/>
                <a:cs typeface="NLBPIO+SimSun"/>
              </a:rPr>
              <a:t>57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246727" y="6211099"/>
            <a:ext cx="2131618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体</a:t>
            </a:r>
            <a:r>
              <a:rPr dirty="0" sz="1450" spc="-6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内</a:t>
            </a:r>
            <a:r>
              <a:rPr dirty="0" sz="1450" spc="-6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地</a:t>
            </a:r>
            <a:r>
              <a:rPr dirty="0" sz="1450" spc="-6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址</a:t>
            </a:r>
            <a:r>
              <a:rPr dirty="0" sz="1450" spc="-122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（</a:t>
            </a:r>
            <a:r>
              <a:rPr dirty="0" sz="1450" spc="-6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3</a:t>
            </a:r>
            <a:r>
              <a:rPr dirty="0" sz="1450" spc="104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位</a:t>
            </a:r>
            <a:r>
              <a:rPr dirty="0" sz="1450" spc="-6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）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115327" y="6211099"/>
            <a:ext cx="1539569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体</a:t>
            </a:r>
            <a:r>
              <a:rPr dirty="0" sz="1450" spc="-6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 spc="215">
                <a:solidFill>
                  <a:srgbClr val="993300"/>
                </a:solidFill>
                <a:latin typeface="NLBPIO+SimSun"/>
                <a:cs typeface="NLBPIO+SimSun"/>
              </a:rPr>
              <a:t>号（</a:t>
            </a:r>
            <a:r>
              <a:rPr dirty="0" sz="1450" spc="-281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3</a:t>
            </a:r>
            <a:r>
              <a:rPr dirty="0" sz="1450" spc="104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位</a:t>
            </a:r>
            <a:r>
              <a:rPr dirty="0" sz="1450" spc="-122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993300"/>
                </a:solidFill>
                <a:latin typeface="NLBPIO+SimSun"/>
                <a:cs typeface="NLBPIO+SimSun"/>
              </a:rPr>
              <a:t>）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078412" y="6586879"/>
            <a:ext cx="2991484" cy="220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地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址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寄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存</a:t>
            </a:r>
            <a:r>
              <a:rPr dirty="0" sz="1450" spc="-122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器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（</a:t>
            </a:r>
            <a:r>
              <a:rPr dirty="0" sz="1450" spc="-122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线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性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地</a:t>
            </a:r>
            <a:r>
              <a:rPr dirty="0" sz="1450" spc="-122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址</a:t>
            </a:r>
            <a:r>
              <a:rPr dirty="0" sz="1450" spc="-6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50">
                <a:solidFill>
                  <a:srgbClr val="0000ff"/>
                </a:solidFill>
                <a:latin typeface="NLBPIO+SimSun"/>
                <a:cs typeface="NLBPIO+SimSun"/>
              </a:rPr>
              <a:t>）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421" y="286317"/>
            <a:ext cx="6323113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并行主存系统——</a:t>
            </a:r>
            <a:r>
              <a:rPr dirty="0" sz="3200">
                <a:solidFill>
                  <a:srgbClr val="0000cc"/>
                </a:solidFill>
                <a:latin typeface="VUUGUE+MicrosoftYaHei"/>
                <a:cs typeface="VUUGUE+MicrosoftYaHei"/>
              </a:rPr>
              <a:t>多体交叉存储器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5890" y="817574"/>
            <a:ext cx="9854566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ODKLTJ+Wingdings-Regular"/>
                <a:cs typeface="ODKLTJ+Wingdings-Regular"/>
              </a:rPr>
              <a:t></a:t>
            </a:r>
            <a:r>
              <a:rPr dirty="0" sz="2500" spc="-129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为了提高主存的带宽，需要多个或所有存储体能并行工作。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91640" y="1273244"/>
            <a:ext cx="6409054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507">
                <a:solidFill>
                  <a:srgbClr val="0563c1"/>
                </a:solidFill>
                <a:latin typeface="ODKLTJ+Wingdings-Regular"/>
                <a:cs typeface="ODKLTJ+Wingdings-Regular"/>
              </a:rPr>
              <a:t>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在每一个存储周期内，分时启动</a:t>
            </a: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m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个存储体。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91640" y="1665674"/>
            <a:ext cx="8667749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507">
                <a:solidFill>
                  <a:srgbClr val="0563c1"/>
                </a:solidFill>
                <a:latin typeface="ODKLTJ+Wingdings-Regular"/>
                <a:cs typeface="ODKLTJ+Wingdings-Regular"/>
              </a:rPr>
              <a:t>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如果每个存储体的访问周期是</a:t>
            </a: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T</a:t>
            </a:r>
            <a:r>
              <a:rPr dirty="0" sz="2400" spc="784">
                <a:solidFill>
                  <a:srgbClr val="9933ff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，则各存储体的启动间隔为：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68695" y="1872597"/>
            <a:ext cx="328560" cy="257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9933ff"/>
                </a:solidFill>
                <a:latin typeface="EEOTCV+TimesNewRomanPSMT"/>
                <a:cs typeface="EEOTCV+TimesNewRomanPSMT"/>
              </a:rPr>
              <a:t>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20240" y="1994604"/>
            <a:ext cx="1396999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t=T</a:t>
            </a:r>
            <a:r>
              <a:rPr dirty="0" sz="2400" spc="784">
                <a:solidFill>
                  <a:srgbClr val="9933ff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/m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62835" y="2201527"/>
            <a:ext cx="328560" cy="257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9933ff"/>
                </a:solidFill>
                <a:latin typeface="EEOTCV+TimesNewRomanPSMT"/>
                <a:cs typeface="EEOTCV+TimesNewRomanPSMT"/>
              </a:rPr>
              <a:t>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26027" y="2471393"/>
            <a:ext cx="1364691" cy="3411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4">
                <a:solidFill>
                  <a:srgbClr val="993300"/>
                </a:solidFill>
                <a:latin typeface="NLBPIO+SimSun"/>
                <a:cs typeface="NLBPIO+SimSun"/>
              </a:rPr>
              <a:t>主存周期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62963" y="2471393"/>
            <a:ext cx="1364691" cy="3411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4">
                <a:solidFill>
                  <a:srgbClr val="993300"/>
                </a:solidFill>
                <a:latin typeface="NLBPIO+SimSun"/>
                <a:cs typeface="NLBPIO+SimSun"/>
              </a:rPr>
              <a:t>主存周期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3585" y="3197084"/>
            <a:ext cx="1420901" cy="281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2355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4">
                <a:solidFill>
                  <a:srgbClr val="993300"/>
                </a:solidFill>
                <a:latin typeface="NLBPIO+SimSun"/>
                <a:cs typeface="NLBPIO+SimSun"/>
              </a:rPr>
              <a:t>时间</a:t>
            </a:r>
          </a:p>
          <a:p>
            <a:pPr marL="0" marR="0">
              <a:lnSpc>
                <a:spcPts val="2386"/>
              </a:lnSpc>
              <a:spcBef>
                <a:spcPts val="2448"/>
              </a:spcBef>
              <a:spcAft>
                <a:spcPts val="0"/>
              </a:spcAft>
            </a:pP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启动</a:t>
            </a:r>
            <a:r>
              <a:rPr dirty="0" sz="2400" spc="-645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M</a:t>
            </a:r>
            <a:r>
              <a:rPr dirty="0" sz="1800" baseline="-5233" spc="280">
                <a:solidFill>
                  <a:srgbClr val="0000ff"/>
                </a:solidFill>
                <a:latin typeface="NLBPIO+SimSun"/>
                <a:cs typeface="NLBPIO+SimSun"/>
              </a:rPr>
              <a:t>0</a:t>
            </a: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体</a:t>
            </a:r>
          </a:p>
          <a:p>
            <a:pPr marL="0" marR="0">
              <a:lnSpc>
                <a:spcPts val="2386"/>
              </a:lnSpc>
              <a:spcBef>
                <a:spcPts val="2511"/>
              </a:spcBef>
              <a:spcAft>
                <a:spcPts val="0"/>
              </a:spcAft>
            </a:pP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启动</a:t>
            </a:r>
            <a:r>
              <a:rPr dirty="0" sz="2400" spc="-645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M</a:t>
            </a:r>
            <a:r>
              <a:rPr dirty="0" sz="1800" baseline="-5233" spc="280">
                <a:solidFill>
                  <a:srgbClr val="0000ff"/>
                </a:solidFill>
                <a:latin typeface="NLBPIO+SimSun"/>
                <a:cs typeface="NLBPIO+SimSun"/>
              </a:rPr>
              <a:t>1</a:t>
            </a: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体</a:t>
            </a:r>
          </a:p>
          <a:p>
            <a:pPr marL="0" marR="0">
              <a:lnSpc>
                <a:spcPts val="2386"/>
              </a:lnSpc>
              <a:spcBef>
                <a:spcPts val="2498"/>
              </a:spcBef>
              <a:spcAft>
                <a:spcPts val="0"/>
              </a:spcAft>
            </a:pP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启动</a:t>
            </a:r>
            <a:r>
              <a:rPr dirty="0" sz="2400" spc="-645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M</a:t>
            </a:r>
            <a:r>
              <a:rPr dirty="0" sz="1800" baseline="-5233" spc="280">
                <a:solidFill>
                  <a:srgbClr val="0000ff"/>
                </a:solidFill>
                <a:latin typeface="NLBPIO+SimSun"/>
                <a:cs typeface="NLBPIO+SimSun"/>
              </a:rPr>
              <a:t>2</a:t>
            </a: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体</a:t>
            </a:r>
          </a:p>
          <a:p>
            <a:pPr marL="0" marR="0">
              <a:lnSpc>
                <a:spcPts val="2386"/>
              </a:lnSpc>
              <a:spcBef>
                <a:spcPts val="2511"/>
              </a:spcBef>
              <a:spcAft>
                <a:spcPts val="0"/>
              </a:spcAft>
            </a:pP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启动</a:t>
            </a:r>
            <a:r>
              <a:rPr dirty="0" sz="2400" spc="-645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M</a:t>
            </a:r>
            <a:r>
              <a:rPr dirty="0" sz="1800" baseline="-5233" spc="280">
                <a:solidFill>
                  <a:srgbClr val="0000ff"/>
                </a:solidFill>
                <a:latin typeface="NLBPIO+SimSun"/>
                <a:cs typeface="NLBPIO+SimSun"/>
              </a:rPr>
              <a:t>3</a:t>
            </a:r>
            <a:r>
              <a:rPr dirty="0" sz="2400">
                <a:solidFill>
                  <a:srgbClr val="0000ff"/>
                </a:solidFill>
                <a:latin typeface="NLBPIO+SimSun"/>
                <a:cs typeface="NLBPIO+SimSun"/>
              </a:rPr>
              <a:t>体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14425" y="1952354"/>
            <a:ext cx="2691765" cy="7077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27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c00000"/>
                </a:solidFill>
                <a:latin typeface="LRQBMM+MicrosoftYaHei-Bold"/>
                <a:cs typeface="LRQBMM+MicrosoftYaHei-Bold"/>
              </a:rPr>
              <a:t>虚拟存储器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385323"/>
            <a:ext cx="4627879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实地址计算机系统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806904"/>
            <a:ext cx="7784465" cy="10171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CPU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给出的地址直接访问物理内存</a:t>
            </a:r>
          </a:p>
          <a:p>
            <a:pPr marL="0" marR="0">
              <a:lnSpc>
                <a:spcPts val="36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大多数</a:t>
            </a:r>
            <a:r>
              <a:rPr dirty="0" sz="2800" spc="-29">
                <a:solidFill>
                  <a:srgbClr val="000000"/>
                </a:solidFill>
                <a:latin typeface="NWENTS+Calibri"/>
                <a:cs typeface="NWENTS+Calibri"/>
              </a:rPr>
              <a:t>Cray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计算机，早期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PC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，大多数嵌入式系统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60972" y="3033764"/>
            <a:ext cx="355662" cy="5725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RRDUC+Arial-BoldMT"/>
                <a:cs typeface="PRRDUC+Arial-BoldMT"/>
              </a:rPr>
              <a:t>0:</a:t>
            </a:r>
          </a:p>
          <a:p>
            <a:pPr marL="0" marR="0">
              <a:lnSpc>
                <a:spcPts val="2010"/>
              </a:lnSpc>
              <a:spcBef>
                <a:spcPts val="186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RRDUC+Arial-BoldMT"/>
                <a:cs typeface="PRRDUC+Arial-BoldMT"/>
              </a:rPr>
              <a:t>1: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32159" y="3275089"/>
            <a:ext cx="1321407" cy="5125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RRDUC+Arial-BoldMT"/>
                <a:cs typeface="PRRDUC+Arial-BoldMT"/>
              </a:rPr>
              <a:t>Physical</a:t>
            </a:r>
          </a:p>
          <a:p>
            <a:pPr marL="0" marR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RRDUC+Arial-BoldMT"/>
                <a:cs typeface="PRRDUC+Arial-BoldMT"/>
              </a:rPr>
              <a:t>Addresses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18983" y="3731388"/>
            <a:ext cx="102896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RRDUC+Arial-BoldMT"/>
                <a:cs typeface="PRRDUC+Arial-BoldMT"/>
              </a:rPr>
              <a:t>Memory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56000" y="4240990"/>
            <a:ext cx="690018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CPU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95543" y="6103290"/>
            <a:ext cx="596875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RRDUC+Arial-BoldMT"/>
                <a:cs typeface="PRRDUC+Arial-BoldMT"/>
              </a:rPr>
              <a:t>N-1: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36740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262626"/>
                </a:solidFill>
                <a:latin typeface="NLBPIO+SimSun"/>
                <a:cs typeface="NLBPIO+SimSun"/>
              </a:rPr>
              <a:t>早期主存的管理方式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6761" y="794826"/>
            <a:ext cx="4235768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Management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Method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of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Early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Main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Memory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560" y="1457521"/>
            <a:ext cx="8428990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主存的容量有限</a:t>
            </a:r>
            <a:r>
              <a:rPr dirty="0" sz="2400" spc="-11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VS.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程序员不希望受到物理主存大小的限制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操作系统支持多道程序，如何让多个程序安全地共享主存？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58233" y="3076130"/>
            <a:ext cx="1170940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调入代码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58233" y="3380930"/>
            <a:ext cx="1552892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调入数据块</a:t>
            </a:r>
            <a:r>
              <a:rPr dirty="0" sz="2000">
                <a:solidFill>
                  <a:srgbClr val="000000"/>
                </a:solidFill>
                <a:latin typeface="EEOTCV+TimesNewRomanPSMT"/>
                <a:cs typeface="EEOTCV+TimesNewRomanPSMT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58233" y="3685730"/>
            <a:ext cx="1807527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0000"/>
                </a:solidFill>
                <a:latin typeface="VUUGUE+MicrosoftYaHei"/>
                <a:cs typeface="VUUGUE+MicrosoftYaHei"/>
              </a:rPr>
              <a:t>数据块</a:t>
            </a:r>
            <a:r>
              <a:rPr dirty="0" sz="2000">
                <a:solidFill>
                  <a:srgbClr val="ff0000"/>
                </a:solidFill>
                <a:latin typeface="EEOTCV+TimesNewRomanPSMT"/>
                <a:cs typeface="EEOTCV+TimesNewRomanPSMT"/>
              </a:rPr>
              <a:t>1</a:t>
            </a:r>
            <a:r>
              <a:rPr dirty="0" sz="2000">
                <a:solidFill>
                  <a:srgbClr val="ff0000"/>
                </a:solidFill>
                <a:latin typeface="VUUGUE+MicrosoftYaHei"/>
                <a:cs typeface="VUUGUE+MicrosoftYaHei"/>
              </a:rPr>
              <a:t>用完后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58233" y="3990530"/>
            <a:ext cx="3829684" cy="678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调入新的数据块</a:t>
            </a:r>
            <a:r>
              <a:rPr dirty="0" sz="20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该调入</a:t>
            </a:r>
            <a:r>
              <a:rPr dirty="0" sz="2000">
                <a:solidFill>
                  <a:srgbClr val="000000"/>
                </a:solidFill>
                <a:latin typeface="EEOTCV+TimesNewRomanPSMT"/>
                <a:cs typeface="EEOTCV+TimesNewRomanPSMT"/>
              </a:rPr>
              <a:t>code</a:t>
            </a:r>
            <a:r>
              <a:rPr dirty="0" sz="20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000">
                <a:solidFill>
                  <a:srgbClr val="000000"/>
                </a:solidFill>
                <a:latin typeface="EEOTCV+TimesNewRomanPSMT"/>
                <a:cs typeface="EEOTCV+TimesNewRomanPSMT"/>
              </a:rPr>
              <a:t>or</a:t>
            </a:r>
            <a:r>
              <a:rPr dirty="0" sz="20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000">
                <a:solidFill>
                  <a:srgbClr val="000000"/>
                </a:solidFill>
                <a:latin typeface="EEOTCV+TimesNewRomanPSMT"/>
                <a:cs typeface="EEOTCV+TimesNewRomanPSMT"/>
              </a:rPr>
              <a:t>data???</a:t>
            </a:r>
            <a:r>
              <a:rPr dirty="0" sz="20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崩溃！！！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98186" y="5214181"/>
            <a:ext cx="5791201" cy="8061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1.</a:t>
            </a:r>
            <a:r>
              <a:rPr dirty="0" sz="2400" spc="12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程序员直接参与管理主存（</a:t>
            </a:r>
            <a:r>
              <a:rPr dirty="0" sz="2400">
                <a:solidFill>
                  <a:srgbClr val="0033cc"/>
                </a:solidFill>
                <a:latin typeface="VUUGUE+MicrosoftYaHei"/>
                <a:cs typeface="VUUGUE+MicrosoftYaHei"/>
              </a:rPr>
              <a:t>物理地址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33cc"/>
                </a:solidFill>
                <a:latin typeface="EEOTCV+TimesNewRomanPSMT"/>
                <a:cs typeface="EEOTCV+TimesNewRomanPSMT"/>
              </a:rPr>
              <a:t>2.</a:t>
            </a:r>
            <a:r>
              <a:rPr dirty="0" sz="2400" spc="1200">
                <a:solidFill>
                  <a:srgbClr val="0033cc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33cc"/>
                </a:solidFill>
                <a:latin typeface="VUUGUE+MicrosoftYaHei"/>
                <a:cs typeface="VUUGUE+MicrosoftYaHei"/>
              </a:rPr>
              <a:t>分解程序并覆盖主存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的方式执行程序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18073" y="6174555"/>
            <a:ext cx="317754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困难</a:t>
            </a: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&amp;</a:t>
            </a: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繁琐</a:t>
            </a: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&amp;</a:t>
            </a: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不安全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9259" y="499186"/>
            <a:ext cx="8559164" cy="11037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如何在有限的主存空间运行</a:t>
            </a:r>
            <a:r>
              <a:rPr dirty="0" sz="2800" u="sng">
                <a:solidFill>
                  <a:srgbClr val="ff0000"/>
                </a:solidFill>
                <a:latin typeface="VUUGUE+MicrosoftYaHei"/>
                <a:cs typeface="VUUGUE+MicrosoftYaHei"/>
              </a:rPr>
              <a:t>较多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的</a:t>
            </a:r>
            <a:r>
              <a:rPr dirty="0" sz="2800" u="sng">
                <a:solidFill>
                  <a:srgbClr val="ff0000"/>
                </a:solidFill>
                <a:latin typeface="VUUGUE+MicrosoftYaHei"/>
                <a:cs typeface="VUUGUE+MicrosoftYaHei"/>
              </a:rPr>
              <a:t>较大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的用户程序？</a:t>
            </a:r>
          </a:p>
          <a:p>
            <a:pPr marL="457200" marR="0">
              <a:lnSpc>
                <a:spcPts val="3167"/>
              </a:lnSpc>
              <a:spcBef>
                <a:spcPts val="152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初衷：</a:t>
            </a:r>
            <a:r>
              <a:rPr dirty="0" sz="2400" spc="925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采用虚存来扩大寻址空间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6459" y="1756263"/>
            <a:ext cx="5465445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现在：</a:t>
            </a:r>
            <a:r>
              <a:rPr dirty="0" sz="2400" spc="925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主要用于存储保护，程序共享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9259" y="2432798"/>
            <a:ext cx="10746105" cy="12520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c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主存、辅存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在</a:t>
            </a:r>
            <a:r>
              <a:rPr dirty="0" sz="2800">
                <a:solidFill>
                  <a:srgbClr val="002060"/>
                </a:solidFill>
                <a:latin typeface="NPHITG+Calibri-Bold"/>
                <a:cs typeface="NPHITG+Calibri-Bold"/>
              </a:rPr>
              <a:t>OS</a:t>
            </a:r>
            <a:r>
              <a:rPr dirty="0" sz="2800">
                <a:solidFill>
                  <a:srgbClr val="002060"/>
                </a:solidFill>
                <a:latin typeface="LRQBMM+MicrosoftYaHei-Bold"/>
                <a:cs typeface="LRQBMM+MicrosoftYaHei-Bold"/>
              </a:rPr>
              <a:t>和硬件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的管理之下，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提供比实际大得多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的存储空间</a:t>
            </a:r>
          </a:p>
          <a:p>
            <a:pPr marL="0" marR="0">
              <a:lnSpc>
                <a:spcPts val="3688"/>
              </a:lnSpc>
              <a:spcBef>
                <a:spcPts val="218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虚存空间是靠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辅存（磁盘）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来支持的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259" y="3923778"/>
            <a:ext cx="8914765" cy="12520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虚拟存储采用与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类似原理，提高速度，降低成本</a:t>
            </a:r>
          </a:p>
          <a:p>
            <a:pPr marL="1651000" marR="0">
              <a:lnSpc>
                <a:spcPts val="3688"/>
              </a:lnSpc>
              <a:spcBef>
                <a:spcPts val="218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到的是一个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速度接近主存而容量极大的存储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器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3509009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虚拟内存实例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849724"/>
            <a:ext cx="1139257" cy="4481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Linux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6840" y="2262574"/>
            <a:ext cx="2237858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交换分区</a:t>
            </a:r>
            <a:r>
              <a:rPr dirty="0" sz="2400" spc="-15">
                <a:solidFill>
                  <a:srgbClr val="000000"/>
                </a:solidFill>
                <a:latin typeface="NWENTS+Calibri"/>
                <a:cs typeface="NWENTS+Calibri"/>
              </a:rPr>
              <a:t>swap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39" y="2752694"/>
            <a:ext cx="1727601" cy="4481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Windows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6840" y="3165544"/>
            <a:ext cx="16002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页面文件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86486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262626"/>
                </a:solidFill>
                <a:latin typeface="NLBPIO+SimSun"/>
                <a:cs typeface="NLBPIO+SimSun"/>
              </a:rPr>
              <a:t>分页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4386" y="794826"/>
            <a:ext cx="56546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Page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59230" y="1165421"/>
            <a:ext cx="10039351" cy="1537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基本思想：把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地址空间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和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主存空间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的概念区分开来。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 spc="25">
                <a:solidFill>
                  <a:srgbClr val="000000"/>
                </a:solidFill>
                <a:latin typeface="VUUGUE+MicrosoftYaHei"/>
                <a:cs typeface="VUUGUE+MicrosoftYaHei"/>
              </a:rPr>
              <a:t>程序员在地址空间里编写程序，而程序则在真正的主存中运行。由一个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专门的机制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实现地址空间和实际主存之间的映射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9230" y="3359981"/>
            <a:ext cx="5542915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虚拟地址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（</a:t>
            </a:r>
            <a:r>
              <a:rPr dirty="0" sz="2400" spc="-21">
                <a:solidFill>
                  <a:srgbClr val="000000"/>
                </a:solidFill>
                <a:latin typeface="EEOTCV+TimesNewRomanPSMT"/>
                <a:cs typeface="EEOTCV+TimesNewRomanPSMT"/>
              </a:rPr>
              <a:t>Virtual</a:t>
            </a:r>
            <a:r>
              <a:rPr dirty="0" sz="2400" spc="-116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Address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，简称</a:t>
            </a:r>
            <a:r>
              <a:rPr dirty="0" sz="2400" spc="-154">
                <a:solidFill>
                  <a:srgbClr val="0066ff"/>
                </a:solidFill>
                <a:latin typeface="OGSECT+TimesNewRomanPS-BoldMT"/>
                <a:cs typeface="OGSECT+TimesNewRomanPS-BoldMT"/>
              </a:rPr>
              <a:t>VA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16430" y="3908621"/>
            <a:ext cx="78105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进程所用地址（地址空间中的地址），也称为逻辑地址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59230" y="4914461"/>
            <a:ext cx="5713094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物理地址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（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Physical</a:t>
            </a:r>
            <a:r>
              <a:rPr dirty="0" sz="2400" spc="-137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Address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，简称</a:t>
            </a:r>
            <a:r>
              <a:rPr dirty="0" sz="2400" spc="-91">
                <a:solidFill>
                  <a:srgbClr val="0066ff"/>
                </a:solidFill>
                <a:latin typeface="OGSECT+TimesNewRomanPS-BoldMT"/>
                <a:cs typeface="OGSECT+TimesNewRomanPS-BoldMT"/>
              </a:rPr>
              <a:t>PA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16430" y="5463101"/>
            <a:ext cx="78105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指令或数据的实际内存地址，也称为实地址、主存地址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6915" y="220858"/>
            <a:ext cx="4627879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页式虚拟地址空间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3826" y="1567903"/>
            <a:ext cx="1170940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虚拟空间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48758" y="1795259"/>
            <a:ext cx="2698750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LRQBMM+MicrosoftYaHei-Bold"/>
                <a:cs typeface="LRQBMM+MicrosoftYaHei-Bold"/>
              </a:rPr>
              <a:t>虚拟地址到底在哪里？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0945" y="1958228"/>
            <a:ext cx="677545" cy="762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VUUGUE+MicrosoftYaHei"/>
                <a:cs typeface="VUUGUE+MicrosoftYaHei"/>
              </a:rPr>
              <a:t>第0页</a:t>
            </a: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VUUGUE+MicrosoftYaHei"/>
                <a:cs typeface="VUUGUE+MicrosoftYaHei"/>
              </a:rPr>
              <a:t>第1页</a:t>
            </a:r>
          </a:p>
          <a:p>
            <a:pPr marL="16510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LRQBMM+MicrosoftYaHei-Bold"/>
                <a:cs typeface="LRQBMM+MicrosoftYaHei-Bold"/>
              </a:rPr>
              <a:t>…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84190" y="2487364"/>
            <a:ext cx="6591299" cy="1903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主存被分成固定长且较小的存储区域（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实页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  <a:p>
            <a:pPr marL="0" marR="0">
              <a:lnSpc>
                <a:spcPts val="3167"/>
              </a:lnSpc>
              <a:spcBef>
                <a:spcPts val="254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 spc="83">
                <a:solidFill>
                  <a:srgbClr val="000000"/>
                </a:solidFill>
                <a:latin typeface="VUUGUE+MicrosoftYaHei"/>
                <a:cs typeface="VUUGUE+MicrosoftYaHei"/>
              </a:rPr>
              <a:t>每个进程虚拟空间被划分成同样大小的区域</a:t>
            </a:r>
          </a:p>
          <a:p>
            <a:pPr marL="342900" marR="0">
              <a:lnSpc>
                <a:spcPts val="3167"/>
              </a:lnSpc>
              <a:spcBef>
                <a:spcPts val="259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（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虚页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4265" y="2644028"/>
            <a:ext cx="890270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VUUGUE+MicrosoftYaHei"/>
                <a:cs typeface="VUUGUE+MicrosoftYaHei"/>
              </a:rPr>
              <a:t>第n-1页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88434" y="2987117"/>
            <a:ext cx="10668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主存空间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03394" y="3295017"/>
            <a:ext cx="474345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VUUGUE+MicrosoftYaHei"/>
                <a:cs typeface="VUUGUE+MicrosoftYaHei"/>
              </a:rPr>
              <a:t>0页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6045" y="3329828"/>
            <a:ext cx="347447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LRQBMM+MicrosoftYaHei-Bold"/>
                <a:cs typeface="LRQBMM+MicrosoftYaHei-Bold"/>
              </a:rPr>
              <a:t>…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04994" y="3523617"/>
            <a:ext cx="271189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VUUGUE+MicrosoftYaHei"/>
                <a:cs typeface="VUUGUE+MicrosoftYaHei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78629" y="3752217"/>
            <a:ext cx="523919" cy="534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3504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VUUGUE+MicrosoftYaHei"/>
                <a:cs typeface="VUUGUE+MicrosoftYaHei"/>
              </a:rPr>
              <a:t>…</a:t>
            </a: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VUUGUE+MicrosoftYaHei"/>
                <a:cs typeface="VUUGUE+MicrosoftYaHei"/>
              </a:rPr>
              <a:t>N-1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26045" y="4015628"/>
            <a:ext cx="347447" cy="534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LRQBMM+MicrosoftYaHei-Bold"/>
                <a:cs typeface="LRQBMM+MicrosoftYaHei-Bold"/>
              </a:rPr>
              <a:t>…</a:t>
            </a: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LRQBMM+MicrosoftYaHei-Bold"/>
                <a:cs typeface="LRQBMM+MicrosoftYaHei-Bold"/>
              </a:rPr>
              <a:t>…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84190" y="4681924"/>
            <a:ext cx="5676900" cy="11719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虚页可装到主存中任意可用的实页面中</a:t>
            </a:r>
          </a:p>
          <a:p>
            <a:pPr marL="0" marR="0">
              <a:lnSpc>
                <a:spcPts val="3167"/>
              </a:lnSpc>
              <a:spcBef>
                <a:spcPts val="254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无需用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连续实页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来存放一个进程的虚页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26045" y="4701428"/>
            <a:ext cx="347447" cy="762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LRQBMM+MicrosoftYaHei-Bold"/>
                <a:cs typeface="LRQBMM+MicrosoftYaHei-Bold"/>
              </a:rPr>
              <a:t>…</a:t>
            </a: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LRQBMM+MicrosoftYaHei-Bold"/>
                <a:cs typeface="LRQBMM+MicrosoftYaHei-Bold"/>
              </a:rPr>
              <a:t>…</a:t>
            </a: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3300"/>
                </a:solidFill>
                <a:latin typeface="LRQBMM+MicrosoftYaHei-Bold"/>
                <a:cs typeface="LRQBMM+MicrosoftYaHei-Bold"/>
              </a:rPr>
              <a:t>…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220806" y="4798188"/>
            <a:ext cx="1066800" cy="93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3300"/>
                </a:solidFill>
                <a:latin typeface="VUUGUE+MicrosoftYaHei"/>
                <a:cs typeface="VUUGUE+MicrosoftYaHei"/>
              </a:rPr>
              <a:t>部分磁盘</a:t>
            </a:r>
          </a:p>
          <a:p>
            <a:pPr marL="228600" marR="0">
              <a:lnSpc>
                <a:spcPts val="2375"/>
              </a:lnSpc>
              <a:spcBef>
                <a:spcPts val="2232"/>
              </a:spcBef>
              <a:spcAft>
                <a:spcPts val="0"/>
              </a:spcAft>
            </a:pPr>
            <a:r>
              <a:rPr dirty="0" sz="1800">
                <a:solidFill>
                  <a:srgbClr val="003300"/>
                </a:solidFill>
                <a:latin typeface="VUUGUE+MicrosoftYaHei"/>
                <a:cs typeface="VUUGUE+MicrosoftYaHei"/>
              </a:rPr>
              <a:t>磁盘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86486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262626"/>
                </a:solidFill>
                <a:latin typeface="NLBPIO+SimSun"/>
                <a:cs typeface="NLBPIO+SimSun"/>
              </a:rPr>
              <a:t>分页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4386" y="794826"/>
            <a:ext cx="56546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Page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37960" y="1868239"/>
            <a:ext cx="5377815" cy="11719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 spc="175">
                <a:solidFill>
                  <a:srgbClr val="000000"/>
                </a:solidFill>
                <a:latin typeface="VUUGUE+MicrosoftYaHei"/>
                <a:cs typeface="VUUGUE+MicrosoftYaHei"/>
              </a:rPr>
              <a:t>操作系统为每个进程生成一个</a:t>
            </a:r>
            <a:r>
              <a:rPr dirty="0" sz="2400" spc="175">
                <a:solidFill>
                  <a:srgbClr val="0066ff"/>
                </a:solidFill>
                <a:latin typeface="LRQBMM+MicrosoftYaHei-Bold"/>
                <a:cs typeface="LRQBMM+MicrosoftYaHei-Bold"/>
              </a:rPr>
              <a:t>页表</a:t>
            </a:r>
          </a:p>
          <a:p>
            <a:pPr marL="342900" marR="0">
              <a:lnSpc>
                <a:spcPts val="3167"/>
              </a:lnSpc>
              <a:spcBef>
                <a:spcPts val="254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（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page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table,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PT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6229" y="2036098"/>
            <a:ext cx="1170940" cy="674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UCVESA+STKaiti"/>
                <a:cs typeface="UCVESA+STKaiti"/>
              </a:rPr>
              <a:t>虚拟地址</a:t>
            </a:r>
          </a:p>
          <a:p>
            <a:pPr marL="3492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UCVESA+STKaiti"/>
                <a:cs typeface="UCVESA+STKaiti"/>
              </a:rPr>
              <a:t>VA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4782" y="2026256"/>
            <a:ext cx="1170940" cy="674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UCVESA+STKaiti"/>
                <a:cs typeface="UCVESA+STKaiti"/>
              </a:rPr>
              <a:t>物理地址</a:t>
            </a:r>
          </a:p>
          <a:p>
            <a:pPr marL="350519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UCVESA+STKaiti"/>
                <a:cs typeface="UCVESA+STKaiti"/>
              </a:rPr>
              <a:t>PA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61592" y="3251170"/>
            <a:ext cx="1584722" cy="369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UCVESA+STKaiti"/>
                <a:cs typeface="UCVESA+STKaiti"/>
              </a:rPr>
              <a:t>进程</a:t>
            </a:r>
            <a:r>
              <a:rPr dirty="0" sz="2000">
                <a:solidFill>
                  <a:srgbClr val="000000"/>
                </a:solidFill>
                <a:latin typeface="DGWTKN+Centaur"/>
                <a:cs typeface="DGWTKN+Centaur"/>
              </a:rPr>
              <a:t>A</a:t>
            </a:r>
            <a:r>
              <a:rPr dirty="0" sz="2000">
                <a:solidFill>
                  <a:srgbClr val="000000"/>
                </a:solidFill>
                <a:latin typeface="UCVESA+STKaiti"/>
                <a:cs typeface="UCVESA+STKaiti"/>
              </a:rPr>
              <a:t>的页表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37960" y="3331279"/>
            <a:ext cx="5377815" cy="26349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基于页表，由专门硬件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（内存管理单</a:t>
            </a:r>
          </a:p>
          <a:p>
            <a:pPr marL="342900" marR="0">
              <a:lnSpc>
                <a:spcPts val="3167"/>
              </a:lnSpc>
              <a:spcBef>
                <a:spcPts val="2542"/>
              </a:spcBef>
              <a:spcAft>
                <a:spcPts val="0"/>
              </a:spcAft>
            </a:pP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元，</a:t>
            </a:r>
            <a:r>
              <a:rPr dirty="0" sz="2400">
                <a:solidFill>
                  <a:srgbClr val="0066ff"/>
                </a:solidFill>
                <a:latin typeface="OGSECT+TimesNewRomanPS-BoldMT"/>
                <a:cs typeface="OGSECT+TimesNewRomanPS-BoldMT"/>
              </a:rPr>
              <a:t>MMU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）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实现</a:t>
            </a:r>
            <a:r>
              <a:rPr dirty="0" sz="2400" spc="-154">
                <a:solidFill>
                  <a:srgbClr val="000000"/>
                </a:solidFill>
                <a:latin typeface="EEOTCV+TimesNewRomanPSMT"/>
                <a:cs typeface="EEOTCV+TimesNewRomanPSMT"/>
              </a:rPr>
              <a:t>VA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向</a:t>
            </a:r>
            <a:r>
              <a:rPr dirty="0" sz="2400" spc="-112">
                <a:solidFill>
                  <a:srgbClr val="000000"/>
                </a:solidFill>
                <a:latin typeface="EEOTCV+TimesNewRomanPSMT"/>
                <a:cs typeface="EEOTCV+TimesNewRomanPSMT"/>
              </a:rPr>
              <a:t>PA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转换</a:t>
            </a:r>
          </a:p>
          <a:p>
            <a:pPr marL="0" marR="0">
              <a:lnSpc>
                <a:spcPts val="3167"/>
              </a:lnSpc>
              <a:spcBef>
                <a:spcPts val="259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代码和数据由处理器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按需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调入主存，</a:t>
            </a:r>
          </a:p>
          <a:p>
            <a:pPr marL="342900" marR="0">
              <a:lnSpc>
                <a:spcPts val="3167"/>
              </a:lnSpc>
              <a:spcBef>
                <a:spcPts val="254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非一次性加载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48142" y="3746976"/>
            <a:ext cx="332309" cy="1673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NWENTS+Calibri"/>
                <a:cs typeface="NWENTS+Calibri"/>
              </a:rPr>
              <a:t>0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NWENTS+Calibri"/>
                <a:cs typeface="NWENTS+Calibri"/>
              </a:rPr>
              <a:t>1</a:t>
            </a:r>
          </a:p>
          <a:p>
            <a:pPr marL="0" marR="0">
              <a:lnSpc>
                <a:spcPts val="2795"/>
              </a:lnSpc>
              <a:spcBef>
                <a:spcPts val="514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NWENTS+Calibri"/>
                <a:cs typeface="NWENTS+Calibri"/>
              </a:rPr>
              <a:t>2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NWENTS+Calibri"/>
                <a:cs typeface="NWENTS+Calibri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10612" y="4359698"/>
            <a:ext cx="2288540" cy="13533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0000"/>
                </a:solidFill>
                <a:latin typeface="UCVESA+STKaiti"/>
                <a:cs typeface="UCVESA+STKaiti"/>
              </a:rPr>
              <a:t>页表</a:t>
            </a:r>
            <a:r>
              <a:rPr dirty="0" sz="2800">
                <a:solidFill>
                  <a:srgbClr val="000099"/>
                </a:solidFill>
                <a:latin typeface="UCVESA+STKaiti"/>
                <a:cs typeface="UCVESA+STKaiti"/>
              </a:rPr>
              <a:t>描述了虚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99"/>
                </a:solidFill>
                <a:latin typeface="UCVESA+STKaiti"/>
                <a:cs typeface="UCVESA+STKaiti"/>
              </a:rPr>
              <a:t>页和实页之间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99"/>
                </a:solidFill>
                <a:latin typeface="UCVESA+STKaiti"/>
                <a:cs typeface="UCVESA+STKaiti"/>
              </a:rPr>
              <a:t>的映射关系！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16615" y="5020525"/>
            <a:ext cx="76327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9900"/>
                </a:solidFill>
                <a:latin typeface="PPCHFN+SimHei"/>
                <a:cs typeface="PPCHFN+SimHei"/>
              </a:rPr>
              <a:t>主存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39112" y="5861155"/>
            <a:ext cx="2640965" cy="499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6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UCVESA+STKaiti"/>
                <a:cs typeface="UCVESA+STKaiti"/>
              </a:rPr>
              <a:t>虚拟和物理地址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421" y="286317"/>
            <a:ext cx="2594610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2664" y="1249374"/>
            <a:ext cx="59429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18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主存的主要性能指标：</a:t>
            </a:r>
            <a:r>
              <a:rPr dirty="0" sz="2800">
                <a:solidFill>
                  <a:srgbClr val="d60093"/>
                </a:solidFill>
                <a:latin typeface="VUUGUE+MicrosoftYaHei"/>
                <a:cs typeface="VUUGUE+MicrosoftYaHei"/>
              </a:rPr>
              <a:t>延迟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和</a:t>
            </a:r>
            <a:r>
              <a:rPr dirty="0" sz="2800">
                <a:solidFill>
                  <a:srgbClr val="d60093"/>
                </a:solidFill>
                <a:latin typeface="VUUGUE+MicrosoftYaHei"/>
                <a:cs typeface="VUUGUE+MicrosoftYaHei"/>
              </a:rPr>
              <a:t>带宽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2664" y="2058364"/>
            <a:ext cx="1675764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e24c05"/>
                </a:solidFill>
                <a:latin typeface="OVRSMM+ArialMT"/>
                <a:cs typeface="OVRSMM+ArialMT"/>
              </a:rPr>
              <a:t>•</a:t>
            </a:r>
            <a:r>
              <a:rPr dirty="0" sz="2800" spc="1842">
                <a:solidFill>
                  <a:srgbClr val="e24c05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e24c05"/>
                </a:solidFill>
                <a:latin typeface="VUUGUE+MicrosoftYaHei"/>
                <a:cs typeface="VUUGUE+MicrosoftYaHei"/>
              </a:rPr>
              <a:t>以往：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8415" y="2462859"/>
            <a:ext cx="6939279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Cache主要关心延迟，I/O主要关心带宽。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664" y="3271850"/>
            <a:ext cx="4132580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e24c05"/>
                </a:solidFill>
                <a:latin typeface="OVRSMM+ArialMT"/>
                <a:cs typeface="OVRSMM+ArialMT"/>
              </a:rPr>
              <a:t>•</a:t>
            </a:r>
            <a:r>
              <a:rPr dirty="0" sz="2800" spc="1842">
                <a:solidFill>
                  <a:srgbClr val="e24c05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e24c05"/>
                </a:solidFill>
                <a:latin typeface="VUUGUE+MicrosoftYaHei"/>
                <a:cs typeface="VUUGUE+MicrosoftYaHei"/>
              </a:rPr>
              <a:t>现在：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Cache关心两者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6475" y="4292930"/>
            <a:ext cx="54857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为有效地提高存储器的带宽，使得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29715" y="4953330"/>
            <a:ext cx="8330566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在</a:t>
            </a:r>
            <a:r>
              <a:rPr dirty="0" sz="2800">
                <a:solidFill>
                  <a:srgbClr val="7030a0"/>
                </a:solidFill>
                <a:latin typeface="LRQBMM+MicrosoftYaHei-Bold"/>
                <a:cs typeface="LRQBMM+MicrosoftYaHei-Bold"/>
              </a:rPr>
              <a:t>一个访存周期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内能</a:t>
            </a:r>
            <a:r>
              <a:rPr dirty="0" sz="2800">
                <a:solidFill>
                  <a:srgbClr val="7030a0"/>
                </a:solidFill>
                <a:latin typeface="LRQBMM+MicrosoftYaHei-Bold"/>
                <a:cs typeface="LRQBMM+MicrosoftYaHei-Bold"/>
              </a:rPr>
              <a:t>并行访问多个存储字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的存储器。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5470" y="102748"/>
            <a:ext cx="5187314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页式虚拟存储器结构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11770" y="929831"/>
            <a:ext cx="1456501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虚拟地址</a:t>
            </a:r>
            <a:r>
              <a:rPr dirty="0" sz="1800" spc="-545">
                <a:solidFill>
                  <a:srgbClr val="0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800" spc="-107">
                <a:solidFill>
                  <a:srgbClr val="000000"/>
                </a:solidFill>
                <a:latin typeface="LRQBMM+MicrosoftYaHei-Bold"/>
                <a:cs typeface="LRQBMM+MicrosoftYaHei-Bold"/>
              </a:rPr>
              <a:t>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93209" y="3078633"/>
            <a:ext cx="12954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主存页面号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98543" y="3196260"/>
            <a:ext cx="28757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V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76623" y="5518037"/>
            <a:ext cx="15240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主存中的页表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46982" y="5635118"/>
            <a:ext cx="1441896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实存地址</a:t>
            </a:r>
            <a:r>
              <a:rPr dirty="0" sz="1800" spc="-545">
                <a:solidFill>
                  <a:srgbClr val="0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800" spc="-117">
                <a:solidFill>
                  <a:srgbClr val="000000"/>
                </a:solidFill>
                <a:latin typeface="LRQBMM+MicrosoftYaHei-Bold"/>
                <a:cs typeface="LRQBMM+MicrosoftYaHei-Bold"/>
              </a:rPr>
              <a:t>PA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7105013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spc="-44">
                <a:solidFill>
                  <a:srgbClr val="000000"/>
                </a:solidFill>
                <a:latin typeface="NWENTS+Calibri"/>
                <a:cs typeface="NWENTS+Calibri"/>
              </a:rPr>
              <a:t>Page</a:t>
            </a:r>
            <a:r>
              <a:rPr dirty="0" sz="4400" spc="104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4400" spc="-10">
                <a:solidFill>
                  <a:srgbClr val="000000"/>
                </a:solidFill>
                <a:latin typeface="NWENTS+Calibri"/>
                <a:cs typeface="NWENTS+Calibri"/>
              </a:rPr>
              <a:t>table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（页表，查找表）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25525" y="2145477"/>
            <a:ext cx="1370965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主存物理页面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34909" y="2405580"/>
            <a:ext cx="436250" cy="2392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45384" y="2565263"/>
            <a:ext cx="2317902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c00000"/>
                </a:solidFill>
                <a:latin typeface="LRQBMM+MicrosoftYaHei-Bold"/>
                <a:cs typeface="LRQBMM+MicrosoftYaHei-Bold"/>
              </a:rPr>
              <a:t>有效位</a:t>
            </a:r>
            <a:r>
              <a:rPr dirty="0" sz="1600" spc="-158">
                <a:solidFill>
                  <a:srgbClr val="c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PPN或磁盘地址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34909" y="2559021"/>
            <a:ext cx="436250" cy="2392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076487" y="2558011"/>
            <a:ext cx="558165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主存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34909" y="2712462"/>
            <a:ext cx="436250" cy="2392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01811" y="2857363"/>
            <a:ext cx="653876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PTE0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67990" y="2885696"/>
            <a:ext cx="277321" cy="1981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0</a:t>
            </a:r>
          </a:p>
          <a:p>
            <a:pPr marL="0" marR="0">
              <a:lnSpc>
                <a:spcPts val="21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1</a:t>
            </a:r>
          </a:p>
          <a:p>
            <a:pPr marL="0" marR="0">
              <a:lnSpc>
                <a:spcPts val="21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1</a:t>
            </a:r>
          </a:p>
          <a:p>
            <a:pPr marL="0" marR="0">
              <a:lnSpc>
                <a:spcPts val="21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0</a:t>
            </a:r>
          </a:p>
          <a:p>
            <a:pPr marL="0" marR="0">
              <a:lnSpc>
                <a:spcPts val="21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1</a:t>
            </a:r>
          </a:p>
          <a:p>
            <a:pPr marL="0" marR="0">
              <a:lnSpc>
                <a:spcPts val="21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0</a:t>
            </a:r>
          </a:p>
          <a:p>
            <a:pPr marL="0" marR="0">
              <a:lnSpc>
                <a:spcPts val="21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63034" y="2885696"/>
            <a:ext cx="535553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null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589736" y="3601037"/>
            <a:ext cx="964565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磁盘页面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870377" y="3918143"/>
            <a:ext cx="558165" cy="549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虚拟</a:t>
            </a:r>
          </a:p>
          <a:p>
            <a:pPr marL="0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空间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076487" y="4059088"/>
            <a:ext cx="558165" cy="549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交换</a:t>
            </a:r>
          </a:p>
          <a:p>
            <a:pPr marL="0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分区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963034" y="4282696"/>
            <a:ext cx="535553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null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34909" y="4788646"/>
            <a:ext cx="436250" cy="2392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01811" y="4835312"/>
            <a:ext cx="943500" cy="311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PTE7</a:t>
            </a:r>
            <a:r>
              <a:rPr dirty="0" sz="1600" spc="334">
                <a:solidFill>
                  <a:srgbClr val="0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34909" y="4949707"/>
            <a:ext cx="436250" cy="2392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834909" y="5110768"/>
            <a:ext cx="436250" cy="2392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076499" y="5158349"/>
            <a:ext cx="558165" cy="549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数据</a:t>
            </a:r>
          </a:p>
          <a:p>
            <a:pPr marL="0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分区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256927" y="5199789"/>
            <a:ext cx="1574165" cy="549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常驻内存的页表</a:t>
            </a:r>
          </a:p>
          <a:p>
            <a:pPr marL="379095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LRQBMM+MicrosoftYaHei-Bold"/>
                <a:cs typeface="LRQBMM+MicrosoftYaHei-Bold"/>
              </a:rPr>
              <a:t>DRAM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834909" y="5271843"/>
            <a:ext cx="436250" cy="413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vp4</a:t>
            </a:r>
          </a:p>
          <a:p>
            <a:pPr marL="0" marR="0">
              <a:lnSpc>
                <a:spcPts val="13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vp5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834909" y="5600176"/>
            <a:ext cx="436250" cy="2392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834909" y="5754011"/>
            <a:ext cx="436250" cy="2392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vp7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3430" y="233558"/>
            <a:ext cx="5187314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页式虚拟存储器结构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11770" y="929831"/>
            <a:ext cx="1456501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虚拟地址</a:t>
            </a:r>
            <a:r>
              <a:rPr dirty="0" sz="1800" spc="-545">
                <a:solidFill>
                  <a:srgbClr val="0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800" spc="-107">
                <a:solidFill>
                  <a:srgbClr val="000000"/>
                </a:solidFill>
                <a:latin typeface="LRQBMM+MicrosoftYaHei-Bold"/>
                <a:cs typeface="LRQBMM+MicrosoftYaHei-Bold"/>
              </a:rPr>
              <a:t>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36686" y="1380542"/>
            <a:ext cx="2767931" cy="3612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页表基地址寄存器</a:t>
            </a:r>
            <a:r>
              <a:rPr dirty="0" sz="1800" spc="-545">
                <a:solidFill>
                  <a:srgbClr val="0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800" spc="-320">
                <a:solidFill>
                  <a:srgbClr val="000000"/>
                </a:solidFill>
                <a:latin typeface="LRQBMM+MicrosoftYaHei-Bold"/>
                <a:cs typeface="LRQBMM+MicrosoftYaHei-Bold"/>
              </a:rPr>
              <a:t>P</a:t>
            </a:r>
            <a:r>
              <a:rPr dirty="0" sz="2700" baseline="9361">
                <a:solidFill>
                  <a:srgbClr val="000000"/>
                </a:solidFill>
                <a:highlight>
                  <a:srgbClr val="ffff00"/>
                </a:highlight>
                <a:latin typeface="LRQBMM+MicrosoftYaHei-Bold"/>
                <a:cs typeface="LRQBMM+MicrosoftYaHei-Bold"/>
              </a:rPr>
              <a:t>PTBR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863" y="1815185"/>
            <a:ext cx="397192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c00000"/>
                </a:solidFill>
                <a:latin typeface="LRQBMM+MicrosoftYaHei-Bold"/>
                <a:cs typeface="LRQBMM+MicrosoftYaHei-Bold"/>
              </a:rPr>
              <a:t>页表在主存中的首地址，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如１００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84823" y="1834235"/>
            <a:ext cx="661670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如３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18523" y="2732328"/>
            <a:ext cx="4572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＋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93209" y="3078633"/>
            <a:ext cx="12954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主存页面号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98543" y="3196260"/>
            <a:ext cx="28757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V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860511" y="3351975"/>
            <a:ext cx="1295400" cy="6141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178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PTEA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页表项地址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76623" y="5518037"/>
            <a:ext cx="15240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主存中的页表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46982" y="5635118"/>
            <a:ext cx="1441896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实存地址</a:t>
            </a:r>
            <a:r>
              <a:rPr dirty="0" sz="1800" spc="-545">
                <a:solidFill>
                  <a:srgbClr val="0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800" spc="-117">
                <a:solidFill>
                  <a:srgbClr val="000000"/>
                </a:solidFill>
                <a:latin typeface="LRQBMM+MicrosoftYaHei-Bold"/>
                <a:cs typeface="LRQBMM+MicrosoftYaHei-Bold"/>
              </a:rPr>
              <a:t>PA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8054" y="396169"/>
            <a:ext cx="540257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虚拟存储器管理需要考虑的因素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4043" y="904097"/>
            <a:ext cx="401986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Factors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of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Virtual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Memory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Management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4590" y="1196123"/>
            <a:ext cx="79622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205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800">
                <a:solidFill>
                  <a:srgbClr val="0066ff"/>
                </a:solidFill>
                <a:latin typeface="LRQBMM+MicrosoftYaHei-Bold"/>
                <a:cs typeface="LRQBMM+MicrosoftYaHei-Bold"/>
              </a:rPr>
              <a:t>页大小应该是多少？虚页和实页之间如何映射？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21790" y="1814353"/>
            <a:ext cx="9147811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页大小一般为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4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～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16KB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，比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中的行大得多，采用全相联映射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4590" y="2384843"/>
            <a:ext cx="7844155" cy="16072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205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800">
                <a:solidFill>
                  <a:srgbClr val="ff0066"/>
                </a:solidFill>
                <a:latin typeface="LRQBMM+MicrosoftYaHei-Bold"/>
                <a:cs typeface="LRQBMM+MicrosoftYaHei-Bold"/>
              </a:rPr>
              <a:t>虚拟地址和物理地址如何转换？</a:t>
            </a:r>
          </a:p>
          <a:p>
            <a:pPr marL="457200" marR="0">
              <a:lnSpc>
                <a:spcPts val="3167"/>
              </a:lnSpc>
              <a:spcBef>
                <a:spcPts val="1129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专用硬件（主存管理单元，</a:t>
            </a:r>
            <a:r>
              <a:rPr dirty="0" sz="2400">
                <a:solidFill>
                  <a:srgbClr val="002060"/>
                </a:solidFill>
                <a:latin typeface="OGSECT+TimesNewRomanPS-BoldMT"/>
                <a:cs typeface="OGSECT+TimesNewRomanPS-BoldMT"/>
              </a:rPr>
              <a:t>MMU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）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，基于页表查询</a:t>
            </a:r>
          </a:p>
          <a:p>
            <a:pPr marL="457200" marR="0">
              <a:lnSpc>
                <a:spcPts val="3167"/>
              </a:lnSpc>
              <a:spcBef>
                <a:spcPts val="1152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页表项中应该记录哪些信息？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21790" y="4100353"/>
            <a:ext cx="8045817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页表大小？页表存放哪里？</a:t>
            </a:r>
            <a:r>
              <a:rPr dirty="0" sz="2400" spc="-725">
                <a:solidFill>
                  <a:srgbClr val="00206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页表有多少个？页表有多大?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如何加快页表查询速度？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86486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262626"/>
                </a:solidFill>
                <a:latin typeface="NLBPIO+SimSun"/>
                <a:cs typeface="NLBPIO+SimSun"/>
              </a:rPr>
              <a:t>页表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8661" y="794826"/>
            <a:ext cx="121316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Page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Table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6460" y="974286"/>
            <a:ext cx="11059795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页表由</a:t>
            </a:r>
            <a:r>
              <a:rPr dirty="0" sz="2400">
                <a:solidFill>
                  <a:srgbClr val="000000"/>
                </a:solidFill>
                <a:highlight>
                  <a:srgbClr val="ffff00"/>
                </a:highlight>
                <a:latin typeface="VUUGUE+MicrosoftYaHei"/>
                <a:cs typeface="VUUGUE+MicrosoftYaHei"/>
              </a:rPr>
              <a:t>一组页表项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（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page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table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entries,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PTEs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）构成，实现将虚拟页映射为物理页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6460" y="1522926"/>
            <a:ext cx="10858499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highlight>
                  <a:srgbClr val="ffff00"/>
                </a:highlight>
                <a:latin typeface="VUUGUE+MicrosoftYaHei"/>
                <a:cs typeface="VUUGUE+MicrosoftYaHei"/>
              </a:rPr>
              <a:t>位于</a:t>
            </a:r>
            <a:r>
              <a:rPr dirty="0" sz="2400">
                <a:solidFill>
                  <a:srgbClr val="0066ff"/>
                </a:solidFill>
                <a:highlight>
                  <a:srgbClr val="ffff00"/>
                </a:highlight>
                <a:latin typeface="LRQBMM+MicrosoftYaHei-Bold"/>
                <a:cs typeface="LRQBMM+MicrosoftYaHei-Bold"/>
              </a:rPr>
              <a:t>主存</a:t>
            </a:r>
            <a:r>
              <a:rPr dirty="0" sz="2400">
                <a:solidFill>
                  <a:srgbClr val="000000"/>
                </a:solidFill>
                <a:highlight>
                  <a:srgbClr val="ffff00"/>
                </a:highlight>
                <a:latin typeface="VUUGUE+MicrosoftYaHei"/>
                <a:cs typeface="VUUGUE+MicrosoftYaHei"/>
              </a:rPr>
              <a:t>之中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，与程序计数器以及通用寄存器一起，用于描述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一个进程的状态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09488" y="2211101"/>
            <a:ext cx="6405879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 spc="180">
                <a:solidFill>
                  <a:srgbClr val="000000"/>
                </a:solidFill>
                <a:latin typeface="VUUGUE+MicrosoftYaHei"/>
                <a:cs typeface="VUUGUE+MicrosoftYaHei"/>
              </a:rPr>
              <a:t>假设访存地址</a:t>
            </a:r>
            <a:r>
              <a:rPr dirty="0" sz="2400" spc="180">
                <a:solidFill>
                  <a:srgbClr val="002060"/>
                </a:solidFill>
                <a:latin typeface="OGSECT+TimesNewRomanPS-BoldMT"/>
                <a:cs typeface="OGSECT+TimesNewRomanPS-BoldMT"/>
              </a:rPr>
              <a:t>32</a:t>
            </a:r>
            <a:r>
              <a:rPr dirty="0" sz="2400" spc="185">
                <a:solidFill>
                  <a:srgbClr val="002060"/>
                </a:solidFill>
                <a:latin typeface="LRQBMM+MicrosoftYaHei-Bold"/>
                <a:cs typeface="LRQBMM+MicrosoftYaHei-Bold"/>
              </a:rPr>
              <a:t>位</a:t>
            </a:r>
            <a:r>
              <a:rPr dirty="0" sz="2400" spc="185">
                <a:solidFill>
                  <a:srgbClr val="000000"/>
                </a:solidFill>
                <a:latin typeface="VUUGUE+MicrosoftYaHei"/>
                <a:cs typeface="VUUGUE+MicrosoftYaHei"/>
              </a:rPr>
              <a:t>，页大小为</a:t>
            </a:r>
            <a:r>
              <a:rPr dirty="0" sz="2400" spc="184">
                <a:solidFill>
                  <a:srgbClr val="c00000"/>
                </a:solidFill>
                <a:latin typeface="OGSECT+TimesNewRomanPS-BoldMT"/>
                <a:cs typeface="OGSECT+TimesNewRomanPS-BoldMT"/>
              </a:rPr>
              <a:t>4KB</a:t>
            </a:r>
            <a:r>
              <a:rPr dirty="0" sz="2400" spc="185">
                <a:solidFill>
                  <a:srgbClr val="000000"/>
                </a:solidFill>
                <a:latin typeface="VUUGUE+MicrosoftYaHei"/>
                <a:cs typeface="VUUGUE+MicrosoftYaHei"/>
              </a:rPr>
              <a:t>，每个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PTE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占</a:t>
            </a:r>
            <a:r>
              <a:rPr dirty="0" sz="2400">
                <a:solidFill>
                  <a:srgbClr val="002060"/>
                </a:solidFill>
                <a:latin typeface="OGSECT+TimesNewRomanPS-BoldMT"/>
                <a:cs typeface="OGSECT+TimesNewRomanPS-BoldMT"/>
              </a:rPr>
              <a:t>4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字节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09488" y="3857021"/>
            <a:ext cx="4288154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ff0066"/>
                </a:solidFill>
                <a:latin typeface="LRQBMM+MicrosoftYaHei-Bold"/>
                <a:cs typeface="LRQBMM+MicrosoftYaHei-Bold"/>
              </a:rPr>
              <a:t>问题</a:t>
            </a:r>
            <a:r>
              <a:rPr dirty="0" sz="2400">
                <a:solidFill>
                  <a:srgbClr val="ff0066"/>
                </a:solidFill>
                <a:latin typeface="OGSECT+TimesNewRomanPS-BoldMT"/>
                <a:cs typeface="OGSECT+TimesNewRomanPS-BoldMT"/>
              </a:rPr>
              <a:t>1</a:t>
            </a:r>
            <a:r>
              <a:rPr dirty="0" sz="2400">
                <a:solidFill>
                  <a:srgbClr val="ff0066"/>
                </a:solidFill>
                <a:latin typeface="LRQBMM+MicrosoftYaHei-Bold"/>
                <a:cs typeface="LRQBMM+MicrosoftYaHei-Bold"/>
              </a:rPr>
              <a:t>：一共有多少个</a:t>
            </a:r>
            <a:r>
              <a:rPr dirty="0" sz="2400">
                <a:solidFill>
                  <a:srgbClr val="ff0066"/>
                </a:solidFill>
                <a:latin typeface="OGSECT+TimesNewRomanPS-BoldMT"/>
                <a:cs typeface="OGSECT+TimesNewRomanPS-BoldMT"/>
              </a:rPr>
              <a:t>PTE</a:t>
            </a:r>
            <a:r>
              <a:rPr dirty="0" sz="2400">
                <a:solidFill>
                  <a:srgbClr val="ff0066"/>
                </a:solidFill>
                <a:latin typeface="LRQBMM+MicrosoftYaHei-Bold"/>
                <a:cs typeface="LRQBMM+MicrosoftYaHei-Bold"/>
              </a:rPr>
              <a:t>？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09488" y="4405661"/>
            <a:ext cx="3132454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虚拟地址空间</a:t>
            </a:r>
            <a:r>
              <a:rPr dirty="0" sz="2400" spc="-11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/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页大小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09488" y="4954301"/>
            <a:ext cx="5740598" cy="1537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ꢀꢀꢀꢀꢀꢀ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=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  <a:r>
              <a:rPr dirty="0" sz="2350" baseline="25000">
                <a:solidFill>
                  <a:srgbClr val="000000"/>
                </a:solidFill>
                <a:latin typeface="EEOTCV+TimesNewRomanPSMT"/>
                <a:cs typeface="EEOTCV+TimesNewRomanPSMT"/>
              </a:rPr>
              <a:t>32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B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/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4KB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=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1M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(PTEs)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ff0066"/>
                </a:solidFill>
                <a:latin typeface="LRQBMM+MicrosoftYaHei-Bold"/>
                <a:cs typeface="LRQBMM+MicrosoftYaHei-Bold"/>
              </a:rPr>
              <a:t>问题</a:t>
            </a:r>
            <a:r>
              <a:rPr dirty="0" sz="2400">
                <a:solidFill>
                  <a:srgbClr val="ff0066"/>
                </a:solidFill>
                <a:latin typeface="OGSECT+TimesNewRomanPS-BoldMT"/>
                <a:cs typeface="OGSECT+TimesNewRomanPS-BoldMT"/>
              </a:rPr>
              <a:t>2</a:t>
            </a:r>
            <a:r>
              <a:rPr dirty="0" sz="2400">
                <a:solidFill>
                  <a:srgbClr val="ff0066"/>
                </a:solidFill>
                <a:latin typeface="LRQBMM+MicrosoftYaHei-Bold"/>
                <a:cs typeface="LRQBMM+MicrosoftYaHei-Bold"/>
              </a:rPr>
              <a:t>：每个进程的页表容量是多少？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每个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PTE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占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4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字节，故一个页表容量为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4MB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86486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262626"/>
                </a:solidFill>
                <a:latin typeface="NLBPIO+SimSun"/>
                <a:cs typeface="NLBPIO+SimSun"/>
              </a:rPr>
              <a:t>页表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8661" y="794826"/>
            <a:ext cx="121316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Page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Table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1987619"/>
            <a:ext cx="4979066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 spc="215">
                <a:solidFill>
                  <a:srgbClr val="000000"/>
                </a:solidFill>
                <a:latin typeface="VUUGUE+MicrosoftYaHei"/>
                <a:cs typeface="VUUGUE+MicrosoftYaHei"/>
              </a:rPr>
              <a:t>页表由一组页表项（</a:t>
            </a:r>
            <a:r>
              <a:rPr dirty="0" sz="2400" spc="220">
                <a:solidFill>
                  <a:srgbClr val="000000"/>
                </a:solidFill>
                <a:latin typeface="EEOTCV+TimesNewRomanPSMT"/>
                <a:cs typeface="EEOTCV+TimesNewRomanPSMT"/>
              </a:rPr>
              <a:t>page</a:t>
            </a:r>
            <a:r>
              <a:rPr dirty="0" sz="2400" spc="22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 spc="219">
                <a:solidFill>
                  <a:srgbClr val="000000"/>
                </a:solidFill>
                <a:latin typeface="EEOTCV+TimesNewRomanPSMT"/>
                <a:cs typeface="EEOTCV+TimesNewRomanPSMT"/>
              </a:rPr>
              <a:t>table</a:t>
            </a:r>
          </a:p>
          <a:p>
            <a:pPr marL="342899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entries,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PTEs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）构成，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3084899"/>
            <a:ext cx="4152900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实现将虚拟页映射为物理页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highlight>
                  <a:srgbClr val="ffff00"/>
                </a:highlight>
                <a:latin typeface="VUUGUE+MicrosoftYaHei"/>
                <a:cs typeface="VUUGUE+MicrosoftYaHei"/>
              </a:rPr>
              <a:t>位于</a:t>
            </a:r>
            <a:r>
              <a:rPr dirty="0" sz="2400">
                <a:solidFill>
                  <a:srgbClr val="0066ff"/>
                </a:solidFill>
                <a:highlight>
                  <a:srgbClr val="ffff00"/>
                </a:highlight>
                <a:latin typeface="LRQBMM+MicrosoftYaHei-Bold"/>
                <a:cs typeface="LRQBMM+MicrosoftYaHei-Bold"/>
              </a:rPr>
              <a:t>主存</a:t>
            </a:r>
            <a:r>
              <a:rPr dirty="0" sz="2400">
                <a:solidFill>
                  <a:srgbClr val="000000"/>
                </a:solidFill>
                <a:highlight>
                  <a:srgbClr val="ffff00"/>
                </a:highlight>
                <a:latin typeface="VUUGUE+MicrosoftYaHei"/>
                <a:cs typeface="VUUGUE+MicrosoftYaHei"/>
              </a:rPr>
              <a:t>之中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4182179"/>
            <a:ext cx="4979034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 spc="131">
                <a:solidFill>
                  <a:srgbClr val="000000"/>
                </a:solidFill>
                <a:latin typeface="VUUGUE+MicrosoftYaHei"/>
                <a:cs typeface="VUUGUE+MicrosoftYaHei"/>
              </a:rPr>
              <a:t>与程序计数器以及通用寄存器一</a:t>
            </a:r>
          </a:p>
          <a:p>
            <a:pPr marL="342899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起，用于描述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一个进程的状态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86486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262626"/>
                </a:solidFill>
                <a:latin typeface="NLBPIO+SimSun"/>
                <a:cs typeface="NLBPIO+SimSun"/>
              </a:rPr>
              <a:t>页表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8661" y="794826"/>
            <a:ext cx="121316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Page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Table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2744" y="1070000"/>
            <a:ext cx="5894069" cy="5814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5429" marR="0">
              <a:lnSpc>
                <a:spcPts val="2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UCVESA+STKaiti"/>
                <a:cs typeface="UCVESA+STKaiti"/>
              </a:rPr>
              <a:t>V</a:t>
            </a:r>
            <a:r>
              <a:rPr dirty="0" sz="1800" spc="4491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1800">
                <a:solidFill>
                  <a:srgbClr val="000000"/>
                </a:solidFill>
                <a:latin typeface="UCVESA+STKaiti"/>
                <a:cs typeface="UCVESA+STKaiti"/>
              </a:rPr>
              <a:t>D</a:t>
            </a:r>
          </a:p>
          <a:p>
            <a:pPr marL="0" marR="0">
              <a:lnSpc>
                <a:spcPts val="197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装入位</a:t>
            </a:r>
            <a:r>
              <a:rPr dirty="0" sz="1800" spc="942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修改位</a:t>
            </a:r>
            <a:r>
              <a:rPr dirty="0" sz="1800" spc="342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使用位</a:t>
            </a:r>
            <a:r>
              <a:rPr dirty="0" sz="1800" spc="92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访问权限位</a:t>
            </a:r>
            <a:r>
              <a:rPr dirty="0" sz="1800" spc="-108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禁止缓存位</a:t>
            </a:r>
            <a:r>
              <a:rPr dirty="0" sz="1800" spc="-123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存放位置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45832" y="1283895"/>
            <a:ext cx="648969" cy="1808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369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主存</a:t>
            </a:r>
          </a:p>
          <a:p>
            <a:pPr marL="0" marR="0">
              <a:lnSpc>
                <a:spcPts val="2646"/>
              </a:lnSpc>
              <a:spcBef>
                <a:spcPts val="41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VP1</a:t>
            </a:r>
          </a:p>
          <a:p>
            <a:pPr marL="0" marR="0">
              <a:lnSpc>
                <a:spcPts val="2646"/>
              </a:lnSpc>
              <a:spcBef>
                <a:spcPts val="23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VP2</a:t>
            </a:r>
          </a:p>
          <a:p>
            <a:pPr marL="0" marR="0">
              <a:lnSpc>
                <a:spcPts val="2646"/>
              </a:lnSpc>
              <a:spcBef>
                <a:spcPts val="191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VP5</a:t>
            </a:r>
          </a:p>
          <a:p>
            <a:pPr marL="0" marR="0">
              <a:lnSpc>
                <a:spcPts val="2646"/>
              </a:lnSpc>
              <a:spcBef>
                <a:spcPts val="191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4844" y="1678830"/>
            <a:ext cx="281458" cy="10518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05" marR="0">
              <a:lnSpc>
                <a:spcPts val="228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GWTKN+Centaur"/>
                <a:cs typeface="DGWTKN+Centaur"/>
              </a:rPr>
              <a:t>0</a:t>
            </a:r>
          </a:p>
          <a:p>
            <a:pPr marL="0" marR="0">
              <a:lnSpc>
                <a:spcPts val="2005"/>
              </a:lnSpc>
              <a:spcBef>
                <a:spcPts val="80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  <a:p>
            <a:pPr marL="0" marR="0">
              <a:lnSpc>
                <a:spcPts val="2005"/>
              </a:lnSpc>
              <a:spcBef>
                <a:spcPts val="882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97029" y="1678830"/>
            <a:ext cx="510853" cy="3284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8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GWTKN+Centaur"/>
                <a:cs typeface="DGWTKN+Centaur"/>
              </a:rPr>
              <a:t>null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5298" y="1700338"/>
            <a:ext cx="562838" cy="10246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38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VP0</a:t>
            </a:r>
          </a:p>
          <a:p>
            <a:pPr marL="0" marR="0">
              <a:lnSpc>
                <a:spcPts val="1993"/>
              </a:lnSpc>
              <a:spcBef>
                <a:spcPts val="98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VP1</a:t>
            </a:r>
          </a:p>
          <a:p>
            <a:pPr marL="4038" marR="0">
              <a:lnSpc>
                <a:spcPts val="1993"/>
              </a:lnSpc>
              <a:spcBef>
                <a:spcPts val="806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99919" y="1700338"/>
            <a:ext cx="520972" cy="1388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PP0</a:t>
            </a:r>
          </a:p>
          <a:p>
            <a:pPr marL="0" marR="0">
              <a:lnSpc>
                <a:spcPts val="1993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PP1</a:t>
            </a:r>
          </a:p>
          <a:p>
            <a:pPr marL="0" marR="0">
              <a:lnSpc>
                <a:spcPts val="1993"/>
              </a:lnSpc>
              <a:spcBef>
                <a:spcPts val="806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PP2</a:t>
            </a:r>
          </a:p>
          <a:p>
            <a:pPr marL="0" marR="0">
              <a:lnSpc>
                <a:spcPts val="1993"/>
              </a:lnSpc>
              <a:spcBef>
                <a:spcPts val="93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PP3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5298" y="2758965"/>
            <a:ext cx="1168682" cy="3284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8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VP3</a:t>
            </a:r>
            <a:r>
              <a:rPr dirty="0" sz="1800" spc="337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000">
                <a:solidFill>
                  <a:srgbClr val="000000"/>
                </a:solidFill>
                <a:latin typeface="DGWTKN+Centaur"/>
                <a:cs typeface="DGWTKN+Centaur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4844" y="3119328"/>
            <a:ext cx="281458" cy="1411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05" marR="0">
              <a:lnSpc>
                <a:spcPts val="228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GWTKN+Centaur"/>
                <a:cs typeface="DGWTKN+Centaur"/>
              </a:rPr>
              <a:t>0</a:t>
            </a:r>
          </a:p>
          <a:p>
            <a:pPr marL="0" marR="0">
              <a:lnSpc>
                <a:spcPts val="2005"/>
              </a:lnSpc>
              <a:spcBef>
                <a:spcPts val="806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  <a:p>
            <a:pPr marL="1905" marR="0">
              <a:lnSpc>
                <a:spcPts val="2285"/>
              </a:lnSpc>
              <a:spcBef>
                <a:spcPts val="51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GWTKN+Centaur"/>
                <a:cs typeface="DGWTKN+Centaur"/>
              </a:rPr>
              <a:t>0</a:t>
            </a:r>
          </a:p>
          <a:p>
            <a:pPr marL="0" marR="0">
              <a:lnSpc>
                <a:spcPts val="2005"/>
              </a:lnSpc>
              <a:spcBef>
                <a:spcPts val="861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97029" y="3119328"/>
            <a:ext cx="510853" cy="3284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8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GWTKN+Centaur"/>
                <a:cs typeface="DGWTKN+Centaur"/>
              </a:rPr>
              <a:t>null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6723" y="3140201"/>
            <a:ext cx="591413" cy="1389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613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VP4</a:t>
            </a:r>
          </a:p>
          <a:p>
            <a:pPr marL="28575" marR="0">
              <a:lnSpc>
                <a:spcPts val="1993"/>
              </a:lnSpc>
              <a:spcBef>
                <a:spcPts val="98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VP5</a:t>
            </a:r>
          </a:p>
          <a:p>
            <a:pPr marL="28575" marR="0">
              <a:lnSpc>
                <a:spcPts val="1993"/>
              </a:lnSpc>
              <a:spcBef>
                <a:spcPts val="806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VP6</a:t>
            </a:r>
          </a:p>
          <a:p>
            <a:pPr marL="0" marR="0">
              <a:lnSpc>
                <a:spcPts val="1993"/>
              </a:lnSpc>
              <a:spcBef>
                <a:spcPts val="83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645832" y="3157907"/>
            <a:ext cx="663257" cy="726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657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磁盘</a:t>
            </a:r>
          </a:p>
          <a:p>
            <a:pPr marL="0" marR="0">
              <a:lnSpc>
                <a:spcPts val="2646"/>
              </a:lnSpc>
              <a:spcBef>
                <a:spcPts val="397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645832" y="3941889"/>
            <a:ext cx="629716" cy="2102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VP2</a:t>
            </a:r>
          </a:p>
          <a:p>
            <a:pPr marL="0" marR="0">
              <a:lnSpc>
                <a:spcPts val="2646"/>
              </a:lnSpc>
              <a:spcBef>
                <a:spcPts val="75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VP3</a:t>
            </a:r>
          </a:p>
          <a:p>
            <a:pPr marL="0" marR="0">
              <a:lnSpc>
                <a:spcPts val="2646"/>
              </a:lnSpc>
              <a:spcBef>
                <a:spcPts val="75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VP5</a:t>
            </a:r>
          </a:p>
          <a:p>
            <a:pPr marL="0" marR="0">
              <a:lnSpc>
                <a:spcPts val="2646"/>
              </a:lnSpc>
              <a:spcBef>
                <a:spcPts val="811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VP6</a:t>
            </a:r>
          </a:p>
          <a:p>
            <a:pPr marL="0" marR="0">
              <a:lnSpc>
                <a:spcPts val="2646"/>
              </a:lnSpc>
              <a:spcBef>
                <a:spcPts val="758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VP7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69099" y="4653332"/>
            <a:ext cx="7010400" cy="668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99259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页表（主存中）</a:t>
            </a:r>
          </a:p>
          <a:p>
            <a:pPr marL="0" marR="0">
              <a:lnSpc>
                <a:spcPts val="2375"/>
              </a:lnSpc>
              <a:spcBef>
                <a:spcPts val="211"/>
              </a:spcBef>
              <a:spcAft>
                <a:spcPts val="0"/>
              </a:spcAft>
            </a:pPr>
            <a:r>
              <a:rPr dirty="0" sz="1800">
                <a:solidFill>
                  <a:srgbClr val="0033cc"/>
                </a:solidFill>
                <a:latin typeface="LRQBMM+MicrosoftYaHei-Bold"/>
                <a:cs typeface="LRQBMM+MicrosoftYaHei-Bold"/>
              </a:rPr>
              <a:t>页</a:t>
            </a:r>
            <a:r>
              <a:rPr dirty="0" sz="1800" spc="-1080">
                <a:solidFill>
                  <a:srgbClr val="0033cc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800">
                <a:solidFill>
                  <a:srgbClr val="0033cc"/>
                </a:solidFill>
                <a:latin typeface="LRQBMM+MicrosoftYaHei-Bold"/>
                <a:cs typeface="LRQBMM+MicrosoftYaHei-Bold"/>
              </a:rPr>
              <a:t>面</a:t>
            </a:r>
            <a:r>
              <a:rPr dirty="0" sz="1800" spc="-1080">
                <a:solidFill>
                  <a:srgbClr val="0033cc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800" spc="-872">
                <a:solidFill>
                  <a:srgbClr val="0033cc"/>
                </a:solidFill>
                <a:latin typeface="LRQBMM+MicrosoftYaHei-Bold"/>
                <a:cs typeface="LRQBMM+MicrosoftYaHei-Bold"/>
              </a:rPr>
              <a:t>是说否明被页修面改使过用，情配况合，写配回合策替略换</a:t>
            </a:r>
            <a:r>
              <a:rPr dirty="0" sz="1800" spc="-1080">
                <a:solidFill>
                  <a:srgbClr val="0033cc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800">
                <a:solidFill>
                  <a:srgbClr val="0033cc"/>
                </a:solidFill>
                <a:latin typeface="LRQBMM+MicrosoftYaHei-Bold"/>
                <a:cs typeface="LRQBMM+MicrosoftYaHei-Bold"/>
              </a:rPr>
              <a:t>策</a:t>
            </a:r>
            <a:r>
              <a:rPr dirty="0" sz="1800" spc="-1080">
                <a:solidFill>
                  <a:srgbClr val="0033cc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1800">
                <a:solidFill>
                  <a:srgbClr val="0033cc"/>
                </a:solidFill>
                <a:latin typeface="LRQBMM+MicrosoftYaHei-Bold"/>
                <a:cs typeface="LRQBMM+MicrosoftYaHei-Bold"/>
              </a:rPr>
              <a:t>略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967979" y="5115294"/>
            <a:ext cx="2010397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33cc"/>
                </a:solidFill>
                <a:latin typeface="LRQBMM+MicrosoftYaHei-Bold"/>
                <a:cs typeface="LRQBMM+MicrosoftYaHei-Bold"/>
              </a:rPr>
              <a:t>存储保护：</a:t>
            </a:r>
            <a:r>
              <a:rPr dirty="0" sz="1800" spc="-43">
                <a:solidFill>
                  <a:srgbClr val="0033cc"/>
                </a:solidFill>
                <a:latin typeface="OGSECT+TimesNewRomanPS-BoldMT"/>
                <a:cs typeface="OGSECT+TimesNewRomanPS-BoldMT"/>
              </a:rPr>
              <a:t>R/W,</a:t>
            </a:r>
            <a:r>
              <a:rPr dirty="0" sz="1800" spc="-587">
                <a:solidFill>
                  <a:srgbClr val="0033cc"/>
                </a:solidFill>
                <a:latin typeface="OGSECT+TimesNewRomanPS-BoldMT"/>
                <a:cs typeface="OGSECT+TimesNewRomanPS-BoldMT"/>
              </a:rPr>
              <a:t> </a:t>
            </a:r>
            <a:r>
              <a:rPr dirty="0" sz="1800">
                <a:solidFill>
                  <a:srgbClr val="0033cc"/>
                </a:solidFill>
                <a:latin typeface="OGSECT+TimesNewRomanPS-BoldMT"/>
                <a:cs typeface="OGSECT+TimesNewRomanPS-BoldMT"/>
              </a:rPr>
              <a:t>R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8891" y="5483594"/>
            <a:ext cx="5524500" cy="9976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ODKLTJ+Wingdings-Regular"/>
                <a:cs typeface="ODKLTJ+Wingdings-Regular"/>
              </a:rPr>
              <a:t>z</a:t>
            </a:r>
            <a:r>
              <a:rPr dirty="0" sz="1800" spc="16">
                <a:solidFill>
                  <a:srgbClr val="ff0000"/>
                </a:solidFill>
                <a:latin typeface="Liberation Mono"/>
                <a:cs typeface="Liberation Mono"/>
              </a:rPr>
              <a:t> </a:t>
            </a:r>
            <a:r>
              <a:rPr dirty="0" sz="1800">
                <a:solidFill>
                  <a:srgbClr val="00b050"/>
                </a:solidFill>
                <a:latin typeface="LRQBMM+MicrosoftYaHei-Bold"/>
                <a:cs typeface="LRQBMM+MicrosoftYaHei-Bold"/>
              </a:rPr>
              <a:t>未分配页：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进程的虚拟地址空间中的无效页</a:t>
            </a:r>
          </a:p>
          <a:p>
            <a:pPr marL="0" marR="0">
              <a:lnSpc>
                <a:spcPts val="2375"/>
              </a:lnSpc>
              <a:spcBef>
                <a:spcPts val="214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ODKLTJ+Wingdings-Regular"/>
                <a:cs typeface="ODKLTJ+Wingdings-Regular"/>
              </a:rPr>
              <a:t>z</a:t>
            </a:r>
            <a:r>
              <a:rPr dirty="0" sz="1800" spc="16">
                <a:solidFill>
                  <a:srgbClr val="ff0000"/>
                </a:solidFill>
                <a:latin typeface="Liberation Mono"/>
                <a:cs typeface="Liberation Mono"/>
              </a:rPr>
              <a:t> </a:t>
            </a:r>
            <a:r>
              <a:rPr dirty="0" sz="1800">
                <a:solidFill>
                  <a:srgbClr val="ff0000"/>
                </a:solidFill>
                <a:latin typeface="LRQBMM+MicrosoftYaHei-Bold"/>
                <a:cs typeface="LRQBMM+MicrosoftYaHei-Bold"/>
              </a:rPr>
              <a:t>已分配的缓存页：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有内容对应并已装入主存的页</a:t>
            </a:r>
          </a:p>
          <a:p>
            <a:pPr marL="0" marR="0">
              <a:lnSpc>
                <a:spcPts val="2375"/>
              </a:lnSpc>
              <a:spcBef>
                <a:spcPts val="214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ODKLTJ+Wingdings-Regular"/>
                <a:cs typeface="ODKLTJ+Wingdings-Regular"/>
              </a:rPr>
              <a:t>z</a:t>
            </a:r>
            <a:r>
              <a:rPr dirty="0" sz="1800" spc="16">
                <a:solidFill>
                  <a:srgbClr val="ff0000"/>
                </a:solidFill>
                <a:latin typeface="Liberation Mono"/>
                <a:cs typeface="Liberation Mono"/>
              </a:rPr>
              <a:t> </a:t>
            </a:r>
            <a:r>
              <a:rPr dirty="0" sz="1800">
                <a:solidFill>
                  <a:srgbClr val="0033cc"/>
                </a:solidFill>
                <a:latin typeface="LRQBMM+MicrosoftYaHei-Bold"/>
                <a:cs typeface="LRQBMM+MicrosoftYaHei-Bold"/>
              </a:rPr>
              <a:t>已分配的未缓存页：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有内容对应但未装入主存的页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88923" y="354171"/>
            <a:ext cx="351980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基于页表的地址翻译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06058" y="579896"/>
            <a:ext cx="5310641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基于页表的一次完整的地址翻译过程称为</a:t>
            </a:r>
            <a:r>
              <a:rPr dirty="0" sz="1800">
                <a:solidFill>
                  <a:srgbClr val="ff0066"/>
                </a:solidFill>
                <a:latin typeface="OGSECT+TimesNewRomanPS-BoldMT"/>
                <a:cs typeface="OGSECT+TimesNewRomanPS-BoldMT"/>
              </a:rPr>
              <a:t>Page</a:t>
            </a:r>
            <a:r>
              <a:rPr dirty="0" sz="1800" spc="-664">
                <a:solidFill>
                  <a:srgbClr val="ff0066"/>
                </a:solidFill>
                <a:latin typeface="OGSECT+TimesNewRomanPS-BoldMT"/>
                <a:cs typeface="OGSECT+TimesNewRomanPS-BoldMT"/>
              </a:rPr>
              <a:t> </a:t>
            </a:r>
            <a:r>
              <a:rPr dirty="0" sz="1800" spc="-33">
                <a:solidFill>
                  <a:srgbClr val="ff0066"/>
                </a:solidFill>
                <a:latin typeface="OGSECT+TimesNewRomanPS-BoldMT"/>
                <a:cs typeface="OGSECT+TimesNewRomanPS-BoldMT"/>
              </a:rPr>
              <a:t>Walk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2207" y="862098"/>
            <a:ext cx="412781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Address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Translation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With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>
                <a:solidFill>
                  <a:srgbClr val="595959"/>
                </a:solidFill>
                <a:latin typeface="NLBPIO+SimSun"/>
                <a:cs typeface="NLBPIO+SimSun"/>
              </a:rPr>
              <a:t>a</a:t>
            </a:r>
            <a:r>
              <a:rPr dirty="0" sz="1400" spc="30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Page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Table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80355" y="1296722"/>
            <a:ext cx="1884045" cy="9436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808080"/>
                </a:solidFill>
                <a:latin typeface="VUUGUE+MicrosoftYaHei"/>
                <a:cs typeface="VUUGUE+MicrosoftYaHei"/>
              </a:rPr>
              <a:t>虚拟地址（</a:t>
            </a:r>
            <a:r>
              <a:rPr dirty="0" sz="1800" spc="-67">
                <a:solidFill>
                  <a:srgbClr val="808080"/>
                </a:solidFill>
                <a:latin typeface="QVAOCM+TimesNewRomanPS-ItalicMT"/>
                <a:cs typeface="QVAOCM+TimesNewRomanPS-ItalicMT"/>
              </a:rPr>
              <a:t>VA</a:t>
            </a:r>
            <a:r>
              <a:rPr dirty="0" sz="1800">
                <a:solidFill>
                  <a:srgbClr val="808080"/>
                </a:solidFill>
                <a:latin typeface="VUUGUE+MicrosoftYaHei"/>
                <a:cs typeface="VUUGUE+MicrosoftYaHei"/>
              </a:rPr>
              <a:t>）</a:t>
            </a:r>
          </a:p>
          <a:p>
            <a:pPr marL="131445" marR="0">
              <a:lnSpc>
                <a:spcPts val="2375"/>
              </a:lnSpc>
              <a:spcBef>
                <a:spcPts val="232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虚页号（</a:t>
            </a: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VPN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99660" y="1671064"/>
            <a:ext cx="390255" cy="2357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n-1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84769" y="1671064"/>
            <a:ext cx="569278" cy="2357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p</a:t>
            </a:r>
            <a:r>
              <a:rPr dirty="0" sz="1400" spc="-12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14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p-1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57105" y="1671064"/>
            <a:ext cx="241617" cy="2357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79955" y="1706297"/>
            <a:ext cx="1295400" cy="6141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页表基址寄</a:t>
            </a:r>
          </a:p>
          <a:p>
            <a:pPr marL="3429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存器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955915" y="1894892"/>
            <a:ext cx="1752587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页内偏移（</a:t>
            </a: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VPO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56115" y="1894892"/>
            <a:ext cx="3810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99660" y="2543227"/>
            <a:ext cx="6096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808080"/>
                </a:solidFill>
                <a:latin typeface="VUUGUE+MicrosoftYaHei"/>
                <a:cs typeface="VUUGUE+MicrosoftYaHei"/>
              </a:rPr>
              <a:t>页表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73806" y="2747724"/>
            <a:ext cx="761365" cy="5492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60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990000"/>
                </a:solidFill>
                <a:latin typeface="VUUGUE+MicrosoftYaHei"/>
                <a:cs typeface="VUUGUE+MicrosoftYaHei"/>
              </a:rPr>
              <a:t>页表</a:t>
            </a:r>
          </a:p>
          <a:p>
            <a:pPr marL="0" marR="0">
              <a:lnSpc>
                <a:spcPts val="1919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990000"/>
                </a:solidFill>
                <a:latin typeface="VUUGUE+MicrosoftYaHei"/>
                <a:cs typeface="VUUGUE+MicrosoftYaHei"/>
              </a:rPr>
              <a:t>首地址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47893" y="2899552"/>
            <a:ext cx="1743709" cy="30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VUUGUE+MicrosoftYaHei"/>
                <a:cs typeface="VUUGUE+MicrosoftYaHei"/>
              </a:rPr>
              <a:t>物理页号（</a:t>
            </a:r>
            <a:r>
              <a:rPr dirty="0" sz="1600">
                <a:solidFill>
                  <a:srgbClr val="000000"/>
                </a:solidFill>
                <a:latin typeface="EEOTCV+TimesNewRomanPSMT"/>
                <a:cs typeface="EEOTCV+TimesNewRomanPSMT"/>
              </a:rPr>
              <a:t>PPN</a:t>
            </a:r>
            <a:r>
              <a:rPr dirty="0" sz="16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12537" y="2924641"/>
            <a:ext cx="602434" cy="262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spc="-36">
                <a:solidFill>
                  <a:srgbClr val="000000"/>
                </a:solidFill>
                <a:latin typeface="EEOTCV+TimesNewRomanPSMT"/>
                <a:cs typeface="EEOTCV+TimesNewRomanPSMT"/>
              </a:rPr>
              <a:t>Valid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719579" y="4465977"/>
            <a:ext cx="1975248" cy="7669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02385" marR="0">
              <a:lnSpc>
                <a:spcPts val="17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EEOTCV+TimesNewRomanPSMT"/>
                <a:cs typeface="EEOTCV+TimesNewRomanPSMT"/>
              </a:rPr>
              <a:t>V</a:t>
            </a:r>
            <a:r>
              <a:rPr dirty="0" sz="16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1600">
                <a:solidFill>
                  <a:srgbClr val="000000"/>
                </a:solidFill>
                <a:latin typeface="EEOTCV+TimesNewRomanPSMT"/>
                <a:cs typeface="EEOTCV+TimesNewRomanPSMT"/>
              </a:rPr>
              <a:t>=</a:t>
            </a:r>
            <a:r>
              <a:rPr dirty="0" sz="16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1600">
                <a:solidFill>
                  <a:srgbClr val="000000"/>
                </a:solidFill>
                <a:latin typeface="EEOTCV+TimesNewRomanPSMT"/>
                <a:cs typeface="EEOTCV+TimesNewRomanPSMT"/>
              </a:rPr>
              <a:t>0:</a:t>
            </a:r>
          </a:p>
          <a:p>
            <a:pPr marL="603885" marR="0">
              <a:lnSpc>
                <a:spcPts val="198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VUUGUE+MicrosoftYaHei"/>
                <a:cs typeface="VUUGUE+MicrosoftYaHei"/>
              </a:rPr>
              <a:t>页不在主存中</a:t>
            </a:r>
          </a:p>
          <a:p>
            <a:pPr marL="0" marR="0">
              <a:lnSpc>
                <a:spcPts val="1919"/>
              </a:lnSpc>
              <a:spcBef>
                <a:spcPts val="5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VUUGUE+MicrosoftYaHei"/>
                <a:cs typeface="VUUGUE+MicrosoftYaHei"/>
              </a:rPr>
              <a:t>页缺失（</a:t>
            </a:r>
            <a:r>
              <a:rPr dirty="0" sz="1600">
                <a:solidFill>
                  <a:srgbClr val="000000"/>
                </a:solidFill>
                <a:latin typeface="EEOTCV+TimesNewRomanPSMT"/>
                <a:cs typeface="EEOTCV+TimesNewRomanPSMT"/>
              </a:rPr>
              <a:t>page</a:t>
            </a:r>
            <a:r>
              <a:rPr dirty="0" sz="16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1600">
                <a:solidFill>
                  <a:srgbClr val="000000"/>
                </a:solidFill>
                <a:latin typeface="EEOTCV+TimesNewRomanPSMT"/>
                <a:cs typeface="EEOTCV+TimesNewRomanPSMT"/>
              </a:rPr>
              <a:t>fault</a:t>
            </a:r>
            <a:r>
              <a:rPr dirty="0" sz="16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46065" y="5555397"/>
            <a:ext cx="429897" cy="2357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m-1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50365" y="5555397"/>
            <a:ext cx="610032" cy="238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p</a:t>
            </a:r>
            <a:r>
              <a:rPr dirty="0" sz="1400" spc="196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14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p-1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863341" y="5557810"/>
            <a:ext cx="241617" cy="2357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380355" y="5787035"/>
            <a:ext cx="2213914" cy="6735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0814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物理页号（</a:t>
            </a: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PPN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  <a:p>
            <a:pPr marL="0" marR="0">
              <a:lnSpc>
                <a:spcPts val="2375"/>
              </a:lnSpc>
              <a:spcBef>
                <a:spcPts val="202"/>
              </a:spcBef>
              <a:spcAft>
                <a:spcPts val="0"/>
              </a:spcAft>
            </a:pPr>
            <a:r>
              <a:rPr dirty="0" sz="1800">
                <a:solidFill>
                  <a:srgbClr val="808080"/>
                </a:solidFill>
                <a:latin typeface="VUUGUE+MicrosoftYaHei"/>
                <a:cs typeface="VUUGUE+MicrosoftYaHei"/>
              </a:rPr>
              <a:t>物理地址（</a:t>
            </a:r>
            <a:r>
              <a:rPr dirty="0" sz="1800" spc="-116">
                <a:solidFill>
                  <a:srgbClr val="808080"/>
                </a:solidFill>
                <a:latin typeface="QVAOCM+TimesNewRomanPS-ItalicMT"/>
                <a:cs typeface="QVAOCM+TimesNewRomanPS-ItalicMT"/>
              </a:rPr>
              <a:t>PA</a:t>
            </a:r>
            <a:r>
              <a:rPr dirty="0" sz="1800">
                <a:solidFill>
                  <a:srgbClr val="80808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974673" y="5789512"/>
            <a:ext cx="194336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页内偏移（</a:t>
            </a:r>
            <a:r>
              <a:rPr dirty="0" sz="1800">
                <a:solidFill>
                  <a:srgbClr val="000000"/>
                </a:solidFill>
                <a:latin typeface="EEOTCV+TimesNewRomanPSMT"/>
                <a:cs typeface="EEOTCV+TimesNewRomanPSMT"/>
              </a:rPr>
              <a:t>PPO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340089"/>
            <a:ext cx="6247765" cy="7077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27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虚拟存储器的</a:t>
            </a:r>
            <a:r>
              <a:rPr dirty="0" sz="4000">
                <a:solidFill>
                  <a:srgbClr val="000000"/>
                </a:solidFill>
                <a:latin typeface="VUUGUE+MicrosoftYaHei"/>
                <a:cs typeface="VUUGUE+MicrosoftYaHei"/>
              </a:rPr>
              <a:t>三种</a:t>
            </a:r>
            <a:r>
              <a:rPr dirty="0" sz="4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管理方式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2540" y="1802574"/>
            <a:ext cx="9573892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在虚拟存储器中，虚存空间比实存空间大得多，因此虚地址无法与实地址一一对应。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2600134"/>
            <a:ext cx="10262236" cy="10447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720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虚拟存储器采用</a:t>
            </a:r>
            <a:r>
              <a:rPr dirty="0" sz="2000">
                <a:solidFill>
                  <a:srgbClr val="0000ff"/>
                </a:solidFill>
                <a:latin typeface="VUUGUE+MicrosoftYaHei"/>
                <a:cs typeface="VUUGUE+MicrosoftYaHei"/>
              </a:rPr>
              <a:t>地址映像表机构</a:t>
            </a: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实现程序的</a:t>
            </a:r>
            <a:r>
              <a:rPr dirty="0" sz="2000">
                <a:solidFill>
                  <a:srgbClr val="0000ff"/>
                </a:solidFill>
                <a:latin typeface="VUUGUE+MicrosoftYaHei"/>
                <a:cs typeface="VUUGUE+MicrosoftYaHei"/>
              </a:rPr>
              <a:t>动态定位</a:t>
            </a: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。根据地址映像算法的不同，形成</a:t>
            </a:r>
          </a:p>
          <a:p>
            <a:pPr marL="0" marR="0">
              <a:lnSpc>
                <a:spcPts val="2646"/>
              </a:lnSpc>
              <a:spcBef>
                <a:spcPts val="268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了不同的虚拟存储器管理方式，主要有：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39" y="3735382"/>
            <a:ext cx="1946275" cy="12632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0000"/>
                </a:solidFill>
                <a:latin typeface="OVRSMM+ArialMT"/>
                <a:cs typeface="OVRSMM+ArialMT"/>
              </a:rPr>
              <a:t>•</a:t>
            </a:r>
            <a:r>
              <a:rPr dirty="0" sz="2200" spc="419">
                <a:solidFill>
                  <a:srgbClr val="ff0000"/>
                </a:solidFill>
                <a:latin typeface="OVRSMM+ArialMT"/>
                <a:cs typeface="OVRSMM+ArialMT"/>
              </a:rPr>
              <a:t> </a:t>
            </a:r>
            <a:r>
              <a:rPr dirty="0" sz="2200">
                <a:solidFill>
                  <a:srgbClr val="ff0000"/>
                </a:solidFill>
                <a:latin typeface="VUUGUE+MicrosoftYaHei"/>
                <a:cs typeface="VUUGUE+MicrosoftYaHei"/>
              </a:rPr>
              <a:t>■页式管理</a:t>
            </a:r>
          </a:p>
          <a:p>
            <a:pPr marL="0" marR="0">
              <a:lnSpc>
                <a:spcPts val="2897"/>
              </a:lnSpc>
              <a:spcBef>
                <a:spcPts val="477"/>
              </a:spcBef>
              <a:spcAft>
                <a:spcPts val="0"/>
              </a:spcAft>
            </a:pPr>
            <a:r>
              <a:rPr dirty="0" sz="2200">
                <a:solidFill>
                  <a:srgbClr val="ff0000"/>
                </a:solidFill>
                <a:latin typeface="OVRSMM+ArialMT"/>
                <a:cs typeface="OVRSMM+ArialMT"/>
              </a:rPr>
              <a:t>•</a:t>
            </a:r>
            <a:r>
              <a:rPr dirty="0" sz="2200" spc="419">
                <a:solidFill>
                  <a:srgbClr val="ff0000"/>
                </a:solidFill>
                <a:latin typeface="OVRSMM+ArialMT"/>
                <a:cs typeface="OVRSMM+ArialMT"/>
              </a:rPr>
              <a:t> </a:t>
            </a:r>
            <a:r>
              <a:rPr dirty="0" sz="2200">
                <a:solidFill>
                  <a:srgbClr val="ff0000"/>
                </a:solidFill>
                <a:latin typeface="VUUGUE+MicrosoftYaHei"/>
                <a:cs typeface="VUUGUE+MicrosoftYaHei"/>
              </a:rPr>
              <a:t>■段式管理</a:t>
            </a:r>
          </a:p>
          <a:p>
            <a:pPr marL="0" marR="0">
              <a:lnSpc>
                <a:spcPts val="2897"/>
              </a:lnSpc>
              <a:spcBef>
                <a:spcPts val="427"/>
              </a:spcBef>
              <a:spcAft>
                <a:spcPts val="0"/>
              </a:spcAft>
            </a:pPr>
            <a:r>
              <a:rPr dirty="0" sz="2200">
                <a:solidFill>
                  <a:srgbClr val="ff0000"/>
                </a:solidFill>
                <a:latin typeface="OVRSMM+ArialMT"/>
                <a:cs typeface="OVRSMM+ArialMT"/>
              </a:rPr>
              <a:t>•</a:t>
            </a:r>
            <a:r>
              <a:rPr dirty="0" sz="2200" spc="419">
                <a:solidFill>
                  <a:srgbClr val="ff0000"/>
                </a:solidFill>
                <a:latin typeface="OVRSMM+ArialMT"/>
                <a:cs typeface="OVRSMM+ArialMT"/>
              </a:rPr>
              <a:t> </a:t>
            </a:r>
            <a:r>
              <a:rPr dirty="0" sz="2200">
                <a:solidFill>
                  <a:srgbClr val="ff0000"/>
                </a:solidFill>
                <a:latin typeface="VUUGUE+MicrosoftYaHei"/>
                <a:cs typeface="VUUGUE+MicrosoftYaHei"/>
              </a:rPr>
              <a:t>■段页式管理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39" y="6460331"/>
            <a:ext cx="167640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NLBPIO+SimSun"/>
                <a:cs typeface="NLBPIO+SimSun"/>
              </a:rPr>
              <a:t>计算机组成与体系结构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093450" y="6453971"/>
            <a:ext cx="32191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OVRSMM+ArialMT"/>
                <a:cs typeface="OVRSMM+ArialMT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421" y="286317"/>
            <a:ext cx="2594610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59940" y="532160"/>
            <a:ext cx="1541984" cy="7905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spc="-10">
                <a:solidFill>
                  <a:srgbClr val="0000ff"/>
                </a:solidFill>
                <a:latin typeface="NLBPIO+SimSun"/>
                <a:cs typeface="NLBPIO+SimSun"/>
              </a:rPr>
              <a:t>数据寄存器</a:t>
            </a:r>
          </a:p>
          <a:p>
            <a:pPr marL="450850" marR="0">
              <a:lnSpc>
                <a:spcPts val="2178"/>
              </a:lnSpc>
              <a:spcBef>
                <a:spcPts val="1517"/>
              </a:spcBef>
              <a:spcAft>
                <a:spcPts val="0"/>
              </a:spcAft>
            </a:pPr>
            <a:r>
              <a:rPr dirty="0" sz="2200" spc="559">
                <a:solidFill>
                  <a:srgbClr val="000000"/>
                </a:solidFill>
                <a:latin typeface="NLBPIO+SimSun"/>
                <a:cs typeface="NLBPIO+SimSun"/>
              </a:rPr>
              <a:t>W位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14714" y="1420240"/>
            <a:ext cx="802844" cy="362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11">
                <a:solidFill>
                  <a:srgbClr val="000000"/>
                </a:solidFill>
                <a:latin typeface="NLBPIO+SimSun"/>
                <a:cs typeface="NLBPIO+SimSun"/>
              </a:rPr>
              <a:t>……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090" y="1631702"/>
            <a:ext cx="5883274" cy="158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40458c"/>
                </a:solidFill>
                <a:latin typeface="ODKLTJ+Wingdings-Regular"/>
                <a:cs typeface="ODKLTJ+Wingdings-Regular"/>
              </a:rPr>
              <a:t>Ø</a:t>
            </a:r>
            <a:r>
              <a:rPr dirty="0" sz="2500" spc="114">
                <a:solidFill>
                  <a:srgbClr val="40458c"/>
                </a:solidFill>
                <a:latin typeface="Liberation Mono"/>
                <a:cs typeface="Liberation Mono"/>
              </a:rPr>
              <a:t> </a:t>
            </a:r>
            <a:r>
              <a:rPr dirty="0" sz="2800">
                <a:solidFill>
                  <a:srgbClr val="40458c"/>
                </a:solidFill>
                <a:latin typeface="PPCHFN+SimHei"/>
                <a:cs typeface="PPCHFN+SimHei"/>
              </a:rPr>
              <a:t>一个单体单字宽的存储器</a:t>
            </a:r>
          </a:p>
          <a:p>
            <a:pPr marL="628649" marR="0">
              <a:lnSpc>
                <a:spcPts val="3095"/>
              </a:lnSpc>
              <a:spcBef>
                <a:spcPts val="1667"/>
              </a:spcBef>
              <a:spcAft>
                <a:spcPts val="0"/>
              </a:spcAft>
            </a:pPr>
            <a:r>
              <a:rPr dirty="0" sz="1700">
                <a:solidFill>
                  <a:srgbClr val="4768f5"/>
                </a:solidFill>
                <a:latin typeface="ODKLTJ+Wingdings-Regular"/>
                <a:cs typeface="ODKLTJ+Wingdings-Regular"/>
              </a:rPr>
              <a:t>q</a:t>
            </a:r>
            <a:r>
              <a:rPr dirty="0" sz="1700" spc="1065">
                <a:solidFill>
                  <a:srgbClr val="4768f5"/>
                </a:solidFill>
                <a:latin typeface="Liberation Mono"/>
                <a:cs typeface="Liberation Mono"/>
              </a:rPr>
              <a:t> </a:t>
            </a:r>
            <a:r>
              <a:rPr dirty="0" sz="2800" spc="15">
                <a:solidFill>
                  <a:srgbClr val="000000"/>
                </a:solidFill>
                <a:latin typeface="NLBPIO+SimSun"/>
                <a:cs typeface="NLBPIO+SimSun"/>
              </a:rPr>
              <a:t>字长与</a:t>
            </a:r>
            <a:r>
              <a:rPr dirty="0" sz="2800">
                <a:solidFill>
                  <a:srgbClr val="000000"/>
                </a:solidFill>
                <a:latin typeface="OGSECT+TimesNewRomanPS-BoldMT"/>
                <a:cs typeface="OGSECT+TimesNewRomanPS-BoldMT"/>
              </a:rPr>
              <a:t>CPU</a:t>
            </a:r>
            <a:r>
              <a:rPr dirty="0" sz="2800" spc="15">
                <a:solidFill>
                  <a:srgbClr val="000000"/>
                </a:solidFill>
                <a:latin typeface="NLBPIO+SimSun"/>
                <a:cs typeface="NLBPIO+SimSun"/>
              </a:rPr>
              <a:t>的字长相同。</a:t>
            </a:r>
          </a:p>
          <a:p>
            <a:pPr marL="628649" marR="0">
              <a:lnSpc>
                <a:spcPts val="2795"/>
              </a:lnSpc>
              <a:spcBef>
                <a:spcPts val="1703"/>
              </a:spcBef>
              <a:spcAft>
                <a:spcPts val="0"/>
              </a:spcAft>
            </a:pPr>
            <a:r>
              <a:rPr dirty="0" sz="1700">
                <a:solidFill>
                  <a:srgbClr val="4768f5"/>
                </a:solidFill>
                <a:latin typeface="ODKLTJ+Wingdings-Regular"/>
                <a:cs typeface="ODKLTJ+Wingdings-Regular"/>
              </a:rPr>
              <a:t>q</a:t>
            </a:r>
            <a:r>
              <a:rPr dirty="0" sz="1700" spc="1065">
                <a:solidFill>
                  <a:srgbClr val="4768f5"/>
                </a:solidFill>
                <a:latin typeface="Liberation Mono"/>
                <a:cs typeface="Liberation Mono"/>
              </a:rPr>
              <a:t> </a:t>
            </a:r>
            <a:r>
              <a:rPr dirty="0" sz="2800" spc="15">
                <a:solidFill>
                  <a:srgbClr val="000000"/>
                </a:solidFill>
                <a:latin typeface="NLBPIO+SimSun"/>
                <a:cs typeface="NLBPIO+SimSun"/>
              </a:rPr>
              <a:t>每一次只能访问一个存储字。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91285" y="2770586"/>
            <a:ext cx="290988" cy="3148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800000"/>
                </a:solidFill>
                <a:latin typeface="NLBPIO+SimSun"/>
                <a:cs typeface="NLBPIO+SimSun"/>
              </a:rPr>
              <a:t>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48740" y="3409866"/>
            <a:ext cx="5710555" cy="962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4768f5"/>
                </a:solidFill>
                <a:latin typeface="ODKLTJ+Wingdings-Regular"/>
                <a:cs typeface="ODKLTJ+Wingdings-Regular"/>
              </a:rPr>
              <a:t>q</a:t>
            </a:r>
            <a:r>
              <a:rPr dirty="0" sz="1700" spc="1065">
                <a:solidFill>
                  <a:srgbClr val="4768f5"/>
                </a:solidFill>
                <a:latin typeface="Liberation Mono"/>
                <a:cs typeface="Liberation Mono"/>
              </a:rPr>
              <a:t> </a:t>
            </a:r>
            <a:r>
              <a:rPr dirty="0" sz="2800" spc="15">
                <a:solidFill>
                  <a:srgbClr val="000000"/>
                </a:solidFill>
                <a:latin typeface="NLBPIO+SimSun"/>
                <a:cs typeface="NLBPIO+SimSun"/>
              </a:rPr>
              <a:t>假设该存储器的访问周期是</a:t>
            </a:r>
            <a:r>
              <a:rPr dirty="0" sz="2800">
                <a:solidFill>
                  <a:srgbClr val="9933ff"/>
                </a:solidFill>
                <a:latin typeface="OGSECT+TimesNewRomanPS-BoldMT"/>
                <a:cs typeface="OGSECT+TimesNewRomanPS-BoldMT"/>
              </a:rPr>
              <a:t>T</a:t>
            </a:r>
            <a:r>
              <a:rPr dirty="0" sz="2700" baseline="-20537" spc="21">
                <a:solidFill>
                  <a:srgbClr val="9933ff"/>
                </a:solidFill>
                <a:latin typeface="OGSECT+TimesNewRomanPS-BoldMT"/>
                <a:cs typeface="OGSECT+TimesNewRomanPS-BoldMT"/>
              </a:rPr>
              <a:t>M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，</a:t>
            </a:r>
          </a:p>
          <a:p>
            <a:pPr marL="457200" marR="0">
              <a:lnSpc>
                <a:spcPts val="3095"/>
              </a:lnSpc>
              <a:spcBef>
                <a:spcPts val="734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NLBPIO+SimSun"/>
                <a:cs typeface="NLBPIO+SimSun"/>
              </a:rPr>
              <a:t>字长为</a:t>
            </a:r>
            <a:r>
              <a:rPr dirty="0" sz="2800">
                <a:solidFill>
                  <a:srgbClr val="9933ff"/>
                </a:solidFill>
                <a:latin typeface="OGSECT+TimesNewRomanPS-BoldMT"/>
                <a:cs typeface="OGSECT+TimesNewRomanPS-BoldMT"/>
              </a:rPr>
              <a:t>W</a:t>
            </a:r>
            <a:r>
              <a:rPr dirty="0" sz="2800" spc="15">
                <a:solidFill>
                  <a:srgbClr val="000000"/>
                </a:solidFill>
                <a:latin typeface="NLBPIO+SimSun"/>
                <a:cs typeface="NLBPIO+SimSun"/>
              </a:rPr>
              <a:t>位，则其带宽为：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4714" y="4230268"/>
            <a:ext cx="802844" cy="362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11">
                <a:solidFill>
                  <a:srgbClr val="000000"/>
                </a:solidFill>
                <a:latin typeface="NLBPIO+SimSun"/>
                <a:cs typeface="NLBPIO+SimSun"/>
              </a:rPr>
              <a:t>……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24517" y="4648606"/>
            <a:ext cx="401899" cy="3697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W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26691" y="4725065"/>
            <a:ext cx="1541984" cy="3148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spc="-10">
                <a:solidFill>
                  <a:srgbClr val="000000"/>
                </a:solidFill>
                <a:latin typeface="NLBPIO+SimSun"/>
                <a:cs typeface="NLBPIO+SimSun"/>
              </a:rPr>
              <a:t>地址寄存器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572943" y="4803970"/>
            <a:ext cx="1030596" cy="6386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89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B</a:t>
            </a:r>
            <a:r>
              <a:rPr dirty="0" sz="2250" baseline="-25068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M</a:t>
            </a:r>
            <a:r>
              <a:rPr dirty="0" sz="2250" baseline="-25068" spc="126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350" spc="598">
                <a:solidFill>
                  <a:srgbClr val="000000"/>
                </a:solidFill>
                <a:latin typeface="TNPCRP+SymbolMT"/>
                <a:cs typeface="TNPCRP+SymbolMT"/>
              </a:rPr>
              <a:t></a:t>
            </a:r>
            <a:r>
              <a:rPr dirty="0" sz="3550" baseline="-78625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 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3541" y="5244721"/>
            <a:ext cx="311172" cy="2491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16594" y="5653157"/>
            <a:ext cx="1937386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40458c"/>
                </a:solidFill>
                <a:latin typeface="NLBPIO+SimSun"/>
                <a:cs typeface="NLBPIO+SimSun"/>
              </a:rPr>
              <a:t>普通存储器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2390140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c00000"/>
                </a:solidFill>
                <a:latin typeface="VUUGUE+MicrosoftYaHei"/>
                <a:cs typeface="VUUGUE+MicrosoftYaHei"/>
              </a:rPr>
              <a:t>页式管理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58790" y="2020264"/>
            <a:ext cx="5073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2787344"/>
            <a:ext cx="584771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109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主存与外存均划分成等长的页面。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39" y="3554425"/>
            <a:ext cx="10114916" cy="12736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1f4e79"/>
                </a:solidFill>
                <a:latin typeface="OVRSMM+ArialMT"/>
                <a:cs typeface="OVRSMM+ArialMT"/>
              </a:rPr>
              <a:t>•</a:t>
            </a:r>
            <a:r>
              <a:rPr dirty="0" sz="2800" spc="1092">
                <a:solidFill>
                  <a:srgbClr val="1f4e79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1f4e79"/>
                </a:solidFill>
                <a:latin typeface="VUUGUE+MicrosoftYaHei"/>
                <a:cs typeface="VUUGUE+MicrosoftYaHei"/>
              </a:rPr>
              <a:t>便于维护，便于生成页表，不容易产生碎块，存储空间浪费小</a:t>
            </a:r>
          </a:p>
          <a:p>
            <a:pPr marL="0" marR="0">
              <a:lnSpc>
                <a:spcPts val="3688"/>
              </a:lnSpc>
              <a:spcBef>
                <a:spcPts val="230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109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页不是独立的实体，处理、保护和共享不方便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2927" y="522972"/>
            <a:ext cx="2159000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PHITG+Calibri-Bold"/>
                <a:cs typeface="NPHITG+Calibri-Bold"/>
              </a:rPr>
              <a:t>1.</a:t>
            </a:r>
            <a:r>
              <a:rPr dirty="0" sz="2800" spc="-1044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页式管理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6320" y="1328749"/>
            <a:ext cx="10160000" cy="10184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ff"/>
                </a:solidFill>
                <a:latin typeface="LRQBMM+MicrosoftYaHei-Bold"/>
                <a:cs typeface="LRQBMM+MicrosoftYaHei-Bold"/>
              </a:rPr>
              <a:t>基本思想：</a:t>
            </a:r>
            <a:r>
              <a:rPr dirty="0" sz="24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将主存空间和程序空间</a:t>
            </a:r>
            <a:r>
              <a:rPr dirty="0" sz="2400">
                <a:solidFill>
                  <a:srgbClr val="ff0000"/>
                </a:solidFill>
                <a:latin typeface="LRQBMM+MicrosoftYaHei-Bold"/>
                <a:cs typeface="LRQBMM+MicrosoftYaHei-Bold"/>
              </a:rPr>
              <a:t>分成页，</a:t>
            </a:r>
            <a:r>
              <a:rPr dirty="0" sz="24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按页进行调入、调出和管理。</a:t>
            </a:r>
          </a:p>
          <a:p>
            <a:pPr marL="0" marR="0">
              <a:lnSpc>
                <a:spcPts val="3688"/>
              </a:lnSpc>
              <a:spcBef>
                <a:spcPts val="341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LRQBMM+MicrosoftYaHei-Bold"/>
                <a:cs typeface="LRQBMM+MicrosoftYaHei-Bold"/>
              </a:rPr>
              <a:t>一般原理：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3685" y="2559208"/>
            <a:ext cx="987298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c00000"/>
                </a:solidFill>
                <a:latin typeface="ODKLTJ+Wingdings-Regular"/>
                <a:cs typeface="ODKLTJ+Wingdings-Regular"/>
              </a:rPr>
              <a:t>þ</a:t>
            </a:r>
            <a:r>
              <a:rPr dirty="0" sz="24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将主存空间等分成固定大小的页（称为</a:t>
            </a:r>
            <a:r>
              <a:rPr dirty="0" sz="2400">
                <a:solidFill>
                  <a:srgbClr val="0000ff"/>
                </a:solidFill>
                <a:latin typeface="LRQBMM+MicrosoftYaHei-Bold"/>
                <a:cs typeface="LRQBMM+MicrosoftYaHei-Bold"/>
              </a:rPr>
              <a:t>实页</a:t>
            </a:r>
            <a:r>
              <a:rPr dirty="0" sz="2400">
                <a:solidFill>
                  <a:srgbClr val="000000"/>
                </a:solidFill>
                <a:latin typeface="LRQBMM+MicrosoftYaHei-Bold"/>
                <a:cs typeface="LRQBMM+MicrosoftYaHei-Bold"/>
              </a:rPr>
              <a:t>），并按顺序编号。这样，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0385" y="2924968"/>
            <a:ext cx="44196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ff"/>
                </a:solidFill>
                <a:latin typeface="LRQBMM+MicrosoftYaHei-Bold"/>
                <a:cs typeface="LRQBMM+MicrosoftYaHei-Bold"/>
              </a:rPr>
              <a:t>主存实地址＝实页号＋页内地址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08358" y="3796405"/>
            <a:ext cx="3134604" cy="32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实页号</a:t>
            </a:r>
            <a:r>
              <a:rPr dirty="0" sz="20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  <a:r>
              <a:rPr dirty="0" sz="2000" spc="6062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页内偏移</a:t>
            </a:r>
            <a:r>
              <a:rPr dirty="0" sz="2000">
                <a:solidFill>
                  <a:srgbClr val="000000"/>
                </a:solidFill>
                <a:latin typeface="NPHITG+Calibri-Bold"/>
                <a:cs typeface="NPHITG+Calibri-Bold"/>
              </a:rPr>
              <a:t>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00008" y="3822440"/>
            <a:ext cx="2704465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主存单元的实地址结构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6040" y="4592529"/>
            <a:ext cx="1017778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c00000"/>
                </a:solidFill>
                <a:latin typeface="ODKLTJ+Wingdings-Regular"/>
                <a:cs typeface="ODKLTJ+Wingdings-Regular"/>
              </a:rPr>
              <a:t>þ</a:t>
            </a:r>
            <a:r>
              <a:rPr dirty="0" sz="24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将程序空间也等分成固定大小（与实页大小相同）的页（称为</a:t>
            </a:r>
            <a:r>
              <a:rPr dirty="0" sz="2400">
                <a:solidFill>
                  <a:srgbClr val="0000ff"/>
                </a:solidFill>
                <a:latin typeface="LRQBMM+MicrosoftYaHei-Bold"/>
                <a:cs typeface="LRQBMM+MicrosoftYaHei-Bold"/>
              </a:rPr>
              <a:t>虚页</a:t>
            </a:r>
            <a:r>
              <a:rPr dirty="0" sz="2400">
                <a:solidFill>
                  <a:srgbClr val="000000"/>
                </a:solidFill>
                <a:latin typeface="LRQBMM+MicrosoftYaHei-Bold"/>
                <a:cs typeface="LRQBMM+MicrosoftYaHei-Bold"/>
              </a:rPr>
              <a:t>），并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02740" y="4958289"/>
            <a:ext cx="71628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按顺序编号。这样，</a:t>
            </a:r>
            <a:r>
              <a:rPr dirty="0" sz="2400">
                <a:solidFill>
                  <a:srgbClr val="0000ff"/>
                </a:solidFill>
                <a:latin typeface="LRQBMM+MicrosoftYaHei-Bold"/>
                <a:cs typeface="LRQBMM+MicrosoftYaHei-Bold"/>
              </a:rPr>
              <a:t>程序虚地址＝虚页号＋页内地址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98128" y="5815616"/>
            <a:ext cx="4392880" cy="322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程序空间的虚地址结构</a:t>
            </a:r>
            <a:r>
              <a:rPr dirty="0" sz="2000" spc="4992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虚页号</a:t>
            </a:r>
            <a:r>
              <a:rPr dirty="0" sz="20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90548" y="5817521"/>
            <a:ext cx="1333994" cy="32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页内偏移</a:t>
            </a:r>
            <a:r>
              <a:rPr dirty="0" sz="2000">
                <a:solidFill>
                  <a:srgbClr val="000000"/>
                </a:solidFill>
                <a:latin typeface="NPHITG+Calibri-Bold"/>
                <a:cs typeface="NPHITG+Calibri-Bold"/>
              </a:rPr>
              <a:t>D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442823"/>
            <a:ext cx="7938135" cy="6009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5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pc="20">
                <a:solidFill>
                  <a:srgbClr val="000000"/>
                </a:solidFill>
                <a:latin typeface="QOFMHT+NSimSun"/>
                <a:cs typeface="QOFMHT+NSimSun"/>
              </a:rPr>
              <a:t>每个进程一张页表</a:t>
            </a:r>
            <a:r>
              <a:rPr dirty="0" sz="4000">
                <a:solidFill>
                  <a:srgbClr val="000000"/>
                </a:solidFill>
                <a:latin typeface="NPHITG+Calibri-Bold"/>
                <a:cs typeface="NPHITG+Calibri-Bold"/>
              </a:rPr>
              <a:t>,</a:t>
            </a:r>
            <a:r>
              <a:rPr dirty="0" sz="4000" spc="20">
                <a:solidFill>
                  <a:srgbClr val="000000"/>
                </a:solidFill>
                <a:latin typeface="QOFMHT+NSimSun"/>
                <a:cs typeface="QOFMHT+NSimSun"/>
              </a:rPr>
              <a:t>各进程共享主存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74665" y="1285230"/>
            <a:ext cx="1313815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进程</a:t>
            </a: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1</a:t>
            </a: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页表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72245" y="1390650"/>
            <a:ext cx="610869" cy="5160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NPHITG+Calibri-Bold"/>
                <a:cs typeface="NPHITG+Calibri-Bold"/>
              </a:rPr>
              <a:t>OS</a:t>
            </a:r>
          </a:p>
          <a:p>
            <a:pPr marL="0" marR="0">
              <a:lnSpc>
                <a:spcPts val="1800"/>
              </a:lnSpc>
              <a:spcBef>
                <a:spcPts val="163"/>
              </a:spcBef>
              <a:spcAft>
                <a:spcPts val="0"/>
              </a:spcAft>
            </a:pPr>
            <a:r>
              <a:rPr dirty="0" sz="1800" spc="10">
                <a:solidFill>
                  <a:srgbClr val="ff0000"/>
                </a:solidFill>
                <a:latin typeface="QOFMHT+NSimSun"/>
                <a:cs typeface="QOFMHT+NSimSun"/>
              </a:rPr>
              <a:t>页面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63595" y="1673383"/>
            <a:ext cx="255067" cy="240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82482" y="1730940"/>
            <a:ext cx="790257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进程1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79507" y="1899830"/>
            <a:ext cx="709727" cy="530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QOFMHT+NSimSun"/>
                <a:cs typeface="QOFMHT+NSimSun"/>
              </a:rPr>
              <a:t>虚页</a:t>
            </a:r>
            <a:r>
              <a:rPr dirty="0" sz="16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  <a:p>
            <a:pPr marL="0" marR="0">
              <a:lnSpc>
                <a:spcPts val="1594"/>
              </a:lnSpc>
              <a:spcBef>
                <a:spcPts val="335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QOFMHT+NSimSun"/>
                <a:cs typeface="QOFMHT+NSimSun"/>
              </a:rPr>
              <a:t>虚页</a:t>
            </a:r>
            <a:r>
              <a:rPr dirty="0" sz="16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2482" y="2035740"/>
            <a:ext cx="1172845" cy="597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虚拟地址</a:t>
            </a:r>
          </a:p>
          <a:p>
            <a:pPr marL="0" marR="0">
              <a:lnSpc>
                <a:spcPts val="2005"/>
              </a:lnSpc>
              <a:spcBef>
                <a:spcPts val="394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空间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14470" y="2306310"/>
            <a:ext cx="364637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...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71507" y="2808446"/>
            <a:ext cx="451282" cy="240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NPHITG+Calibri-Bold"/>
                <a:cs typeface="NPHITG+Calibri-Bold"/>
              </a:rPr>
              <a:t>N-1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74665" y="3841105"/>
            <a:ext cx="1313815" cy="3225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进程</a:t>
            </a: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2</a:t>
            </a: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页表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363595" y="4265771"/>
            <a:ext cx="255067" cy="240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082482" y="4391590"/>
            <a:ext cx="790257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进程2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79507" y="4492218"/>
            <a:ext cx="709727" cy="530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QOFMHT+NSimSun"/>
                <a:cs typeface="QOFMHT+NSimSun"/>
              </a:rPr>
              <a:t>虚页</a:t>
            </a:r>
            <a:r>
              <a:rPr dirty="0" sz="16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  <a:p>
            <a:pPr marL="0" marR="0">
              <a:lnSpc>
                <a:spcPts val="1594"/>
              </a:lnSpc>
              <a:spcBef>
                <a:spcPts val="335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QOFMHT+NSimSun"/>
                <a:cs typeface="QOFMHT+NSimSun"/>
              </a:rPr>
              <a:t>虚页</a:t>
            </a:r>
            <a:r>
              <a:rPr dirty="0" sz="16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82482" y="4696390"/>
            <a:ext cx="1172845" cy="597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虚拟地址</a:t>
            </a:r>
          </a:p>
          <a:p>
            <a:pPr marL="0" marR="0">
              <a:lnSpc>
                <a:spcPts val="2005"/>
              </a:lnSpc>
              <a:spcBef>
                <a:spcPts val="394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空间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014470" y="4898698"/>
            <a:ext cx="364637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...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81415" y="5038318"/>
            <a:ext cx="354965" cy="240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QOFMHT+NSimSun"/>
                <a:cs typeface="QOFMHT+NSimSun"/>
              </a:rPr>
              <a:t>空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71507" y="5400834"/>
            <a:ext cx="425247" cy="240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NPHITG+Calibri-Bold"/>
                <a:cs typeface="NPHITG+Calibri-Bold"/>
              </a:rPr>
              <a:t>P-1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028430" y="6191815"/>
            <a:ext cx="662304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主存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66640" y="9525"/>
            <a:ext cx="22936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页表的基本结构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04440" y="444500"/>
            <a:ext cx="687831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虚页号</a:t>
            </a:r>
            <a:r>
              <a:rPr dirty="0" sz="2400" spc="352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实页号</a:t>
            </a:r>
            <a:r>
              <a:rPr dirty="0" sz="2400" spc="352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装入位</a:t>
            </a:r>
            <a:r>
              <a:rPr dirty="0" sz="2400" spc="219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修改位</a:t>
            </a:r>
            <a:r>
              <a:rPr dirty="0" sz="2400" spc="182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专用位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76587" y="1919287"/>
            <a:ext cx="1811020" cy="11712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954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990000"/>
                </a:solidFill>
                <a:latin typeface="QOFMHT+NSimSun"/>
                <a:cs typeface="QOFMHT+NSimSun"/>
              </a:rPr>
              <a:t>该字段可无</a:t>
            </a:r>
          </a:p>
          <a:p>
            <a:pPr marL="0" marR="0">
              <a:lnSpc>
                <a:spcPts val="2400"/>
              </a:lnSpc>
              <a:spcBef>
                <a:spcPts val="4122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程序虚地址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45685" y="1936750"/>
            <a:ext cx="5645466" cy="1132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57917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990000"/>
                </a:solidFill>
                <a:latin typeface="QOFMHT+NSimSun"/>
                <a:cs typeface="QOFMHT+NSimSun"/>
              </a:rPr>
              <a:t>每个虚页一行</a:t>
            </a:r>
          </a:p>
          <a:p>
            <a:pPr marL="0" marR="0">
              <a:lnSpc>
                <a:spcPts val="2400"/>
              </a:lnSpc>
              <a:spcBef>
                <a:spcPts val="3552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虚页号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  <a:r>
              <a:rPr dirty="0" sz="2400" spc="9215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页内偏移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02000" y="3880484"/>
            <a:ext cx="371094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虚页号</a:t>
            </a:r>
            <a:r>
              <a:rPr dirty="0" sz="2400" spc="1729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实页号</a:t>
            </a:r>
            <a:r>
              <a:rPr dirty="0" sz="2400" spc="1729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装入位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02000" y="4313834"/>
            <a:ext cx="369242" cy="726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…</a:t>
            </a:r>
          </a:p>
          <a:p>
            <a:pPr marL="0" marR="0">
              <a:lnSpc>
                <a:spcPts val="2400"/>
              </a:lnSpc>
              <a:spcBef>
                <a:spcPts val="62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22800" y="4313834"/>
            <a:ext cx="369242" cy="726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…</a:t>
            </a:r>
          </a:p>
          <a:p>
            <a:pPr marL="0" marR="0">
              <a:lnSpc>
                <a:spcPts val="2400"/>
              </a:lnSpc>
              <a:spcBef>
                <a:spcPts val="62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43600" y="4697895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02000" y="5141709"/>
            <a:ext cx="369242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…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22800" y="5141709"/>
            <a:ext cx="369242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…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60060" y="6141720"/>
            <a:ext cx="3258133" cy="376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实页号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  <a:r>
              <a:rPr dirty="0" sz="2400" spc="3568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页内偏移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24605" y="6203632"/>
            <a:ext cx="168148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主存实地址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580" y="-17901"/>
            <a:ext cx="7009764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多道程序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系统赋给每道程序一个</a:t>
            </a:r>
            <a:r>
              <a:rPr dirty="0" sz="2800">
                <a:solidFill>
                  <a:srgbClr val="0000ff"/>
                </a:solidFill>
                <a:latin typeface="VUUGUE+MicrosoftYaHei"/>
                <a:cs typeface="VUUGUE+MicrosoftYaHei"/>
              </a:rPr>
              <a:t>用户号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1545" y="1026864"/>
            <a:ext cx="1222375" cy="819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多用户</a:t>
            </a:r>
          </a:p>
          <a:p>
            <a:pPr marL="0" marR="0">
              <a:lnSpc>
                <a:spcPts val="2795"/>
              </a:lnSpc>
              <a:spcBef>
                <a:spcPts val="565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虚地址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83927" y="1209357"/>
            <a:ext cx="4893041" cy="3825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用户号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U</a:t>
            </a:r>
            <a:r>
              <a:rPr dirty="0" sz="2400" spc="2138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虚页号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  <a:r>
              <a:rPr dirty="0" sz="2400" spc="3852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页内偏移</a:t>
            </a:r>
            <a:r>
              <a:rPr dirty="0" sz="3600" baseline="-2083">
                <a:solidFill>
                  <a:srgbClr val="000000"/>
                </a:solidFill>
                <a:latin typeface="NPHITG+Calibri-Bold"/>
                <a:cs typeface="NPHITG+Calibri-Bold"/>
              </a:rPr>
              <a:t>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07952" y="2118995"/>
            <a:ext cx="1234171" cy="376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实页号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37740" y="2152967"/>
            <a:ext cx="931227" cy="376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基号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39230" y="2547868"/>
            <a:ext cx="3725540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ff"/>
                </a:solidFill>
                <a:latin typeface="QOFMHT+NSimSun"/>
                <a:cs typeface="QOFMHT+NSimSun"/>
              </a:rPr>
              <a:t>主存实地址＝实页号＋页内地址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87620" y="2888297"/>
            <a:ext cx="4650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52">
                <a:solidFill>
                  <a:srgbClr val="000000"/>
                </a:solidFill>
                <a:latin typeface="NPHITG+Calibri-Bold"/>
                <a:cs typeface="NPHITG+Calibri-Bold"/>
              </a:rPr>
              <a:t>Pa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26030" y="295243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49867" y="4078922"/>
            <a:ext cx="4650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52">
                <a:solidFill>
                  <a:srgbClr val="000000"/>
                </a:solidFill>
                <a:latin typeface="NPHITG+Calibri-Bold"/>
                <a:cs typeface="NPHITG+Calibri-Bold"/>
              </a:rPr>
              <a:t>Pa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02592" y="4104957"/>
            <a:ext cx="315962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51077" y="4140517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16150" y="4625657"/>
            <a:ext cx="60096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N-1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49867" y="5159305"/>
            <a:ext cx="1172845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页表基址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19145" y="5465762"/>
            <a:ext cx="6594793" cy="11246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83447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实页号</a:t>
            </a:r>
            <a:r>
              <a:rPr dirty="0" sz="2400" spc="573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装入</a:t>
            </a:r>
            <a:r>
              <a:rPr dirty="0" sz="2400" spc="939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修改</a:t>
            </a:r>
            <a:r>
              <a:rPr dirty="0" sz="2400" spc="864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标志</a:t>
            </a:r>
          </a:p>
          <a:p>
            <a:pPr marL="3850322" marR="0">
              <a:lnSpc>
                <a:spcPts val="2400"/>
              </a:lnSpc>
              <a:spcBef>
                <a:spcPts val="652"/>
              </a:spcBef>
              <a:spcAft>
                <a:spcPts val="0"/>
              </a:spcAft>
            </a:pPr>
            <a:r>
              <a:rPr dirty="0" sz="2400" spc="10">
                <a:solidFill>
                  <a:srgbClr val="990000"/>
                </a:solidFill>
                <a:latin typeface="QOFMHT+NSimSun"/>
                <a:cs typeface="QOFMHT+NSimSun"/>
              </a:rPr>
              <a:t>页表</a:t>
            </a:r>
          </a:p>
          <a:p>
            <a:pPr marL="0" marR="0">
              <a:lnSpc>
                <a:spcPts val="2795"/>
              </a:lnSpc>
              <a:spcBef>
                <a:spcPts val="308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页式管理中的多道程序时的地址变换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91080" y="5629910"/>
            <a:ext cx="22936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990000"/>
                </a:solidFill>
                <a:latin typeface="QOFMHT+NSimSun"/>
                <a:cs typeface="QOFMHT+NSimSun"/>
              </a:rPr>
              <a:t>页表基址寄存器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2615" y="127704"/>
            <a:ext cx="10752455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某页式虚拟存储器共</a:t>
            </a:r>
            <a:r>
              <a:rPr dirty="0" sz="2400" spc="-165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8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页，每页为</a:t>
            </a:r>
            <a:r>
              <a:rPr dirty="0" sz="2400" spc="-165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1KB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，主存容量为</a:t>
            </a:r>
            <a:r>
              <a:rPr dirty="0" sz="2400" spc="-165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4KB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，页表如表</a:t>
            </a:r>
            <a:r>
              <a:rPr dirty="0" sz="2400" spc="-165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4.14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所示。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269" y="2053659"/>
            <a:ext cx="5788660" cy="896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（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1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）失效的页有哪几页？</a:t>
            </a:r>
          </a:p>
          <a:p>
            <a:pPr marL="0" marR="0">
              <a:lnSpc>
                <a:spcPts val="3167"/>
              </a:lnSpc>
              <a:spcBef>
                <a:spcPts val="4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（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2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）虚地址</a:t>
            </a:r>
            <a:r>
              <a:rPr dirty="0" sz="2400" spc="-165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0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、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3028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的实地址分别是多少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1570" y="3031490"/>
            <a:ext cx="501699" cy="1254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16">
                <a:solidFill>
                  <a:srgbClr val="000000"/>
                </a:solidFill>
                <a:latin typeface="NWENTS+Calibri"/>
                <a:cs typeface="NWENTS+Calibri"/>
              </a:rPr>
              <a:t>VA</a:t>
            </a:r>
          </a:p>
          <a:p>
            <a:pPr marL="0" marR="0">
              <a:lnSpc>
                <a:spcPts val="2400"/>
              </a:lnSpc>
              <a:spcBef>
                <a:spcPts val="4779"/>
              </a:spcBef>
              <a:spcAft>
                <a:spcPts val="0"/>
              </a:spcAft>
            </a:pPr>
            <a:r>
              <a:rPr dirty="0" sz="2400" spc="-180">
                <a:solidFill>
                  <a:srgbClr val="000000"/>
                </a:solidFill>
                <a:latin typeface="NWENTS+Calibri"/>
                <a:cs typeface="NWENTS+Calibri"/>
              </a:rPr>
              <a:t>PA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3300" y="2937579"/>
            <a:ext cx="2770505" cy="1795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495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虚页号</a:t>
            </a:r>
            <a:r>
              <a:rPr dirty="0" sz="2400" spc="256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页内地址</a:t>
            </a:r>
          </a:p>
          <a:p>
            <a:pPr marL="1642745" marR="0">
              <a:lnSpc>
                <a:spcPts val="2400"/>
              </a:lnSpc>
              <a:spcBef>
                <a:spcPts val="1086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10</a:t>
            </a:r>
          </a:p>
          <a:p>
            <a:pPr marL="0" marR="0">
              <a:lnSpc>
                <a:spcPts val="3167"/>
              </a:lnSpc>
              <a:spcBef>
                <a:spcPts val="475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实页号</a:t>
            </a:r>
            <a:r>
              <a:rPr dirty="0" sz="2400" spc="3105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页内地址</a:t>
            </a:r>
          </a:p>
          <a:p>
            <a:pPr marL="1573530" marR="0">
              <a:lnSpc>
                <a:spcPts val="2400"/>
              </a:lnSpc>
              <a:spcBef>
                <a:spcPts val="1086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10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54299" y="3477895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85084" y="4389755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2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8035" y="726918"/>
            <a:ext cx="8560434" cy="10775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ff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ff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ff"/>
                </a:solidFill>
                <a:latin typeface="VUUGUE+MicrosoftYaHei"/>
                <a:cs typeface="VUUGUE+MicrosoftYaHei"/>
              </a:rPr>
              <a:t>优点：</a:t>
            </a:r>
          </a:p>
          <a:p>
            <a:pPr marL="457200" marR="0">
              <a:lnSpc>
                <a:spcPts val="3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主存利用率比较高，只有不到一页的浪费；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5235" y="1731489"/>
            <a:ext cx="8916034" cy="1579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页表相对比较简单，保存的字段比较少；</a:t>
            </a:r>
          </a:p>
          <a:p>
            <a:pPr marL="0" marR="0">
              <a:lnSpc>
                <a:spcPts val="395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地址变换速度快，只要查页号之间的对应关系；</a:t>
            </a:r>
          </a:p>
          <a:p>
            <a:pPr marL="0" marR="0">
              <a:lnSpc>
                <a:spcPts val="3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磁盘管理容易。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8035" y="3301843"/>
            <a:ext cx="1600835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ff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ff0000"/>
                </a:solidFill>
                <a:latin typeface="VUUGUE+MicrosoftYaHei"/>
                <a:cs typeface="VUUGUE+MicrosoftYaHei"/>
              </a:rPr>
              <a:t>缺点：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5235" y="3804129"/>
            <a:ext cx="9728834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程序的模块化性能不好。页不能表示一个完整的程序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73835" y="4242914"/>
            <a:ext cx="1373504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功能；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45235" y="4745198"/>
            <a:ext cx="3632834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页表占用空间多。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9290" y="352218"/>
            <a:ext cx="2413635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00"/>
                </a:solidFill>
                <a:latin typeface="NPHITG+Calibri-Bold"/>
                <a:cs typeface="NPHITG+Calibri-Bold"/>
              </a:rPr>
              <a:t>2.</a:t>
            </a:r>
            <a:r>
              <a:rPr dirty="0" sz="3200" spc="-1192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3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段式管理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290" y="918003"/>
            <a:ext cx="10135236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ff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ff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ff"/>
                </a:solidFill>
                <a:latin typeface="VUUGUE+MicrosoftYaHei"/>
                <a:cs typeface="VUUGUE+MicrosoftYaHei"/>
              </a:rPr>
              <a:t>基本思想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：将程序按逻辑意义</a:t>
            </a:r>
            <a:r>
              <a:rPr dirty="0" sz="3200">
                <a:solidFill>
                  <a:srgbClr val="ff0000"/>
                </a:solidFill>
                <a:latin typeface="VUUGUE+MicrosoftYaHei"/>
                <a:cs typeface="VUUGUE+MicrosoftYaHei"/>
              </a:rPr>
              <a:t>分成段，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按段进行调入、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7889" y="1356788"/>
            <a:ext cx="2594610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调出和管理。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10727" y="2586126"/>
            <a:ext cx="2192654" cy="445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spc="15">
                <a:solidFill>
                  <a:srgbClr val="c00000"/>
                </a:solidFill>
                <a:latin typeface="QOFMHT+NSimSun"/>
                <a:cs typeface="QOFMHT+NSimSun"/>
              </a:rPr>
              <a:t>一般原理：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10727" y="3226435"/>
            <a:ext cx="5600700" cy="445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ODKLTJ+Wingdings-Regular"/>
                <a:cs typeface="ODKLTJ+Wingdings-Regular"/>
              </a:rPr>
              <a:t>l</a:t>
            </a: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每个程序段都从地址</a:t>
            </a:r>
            <a:r>
              <a:rPr dirty="0" sz="28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开始编址；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21567" y="3776027"/>
            <a:ext cx="2561271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段号</a:t>
            </a:r>
            <a:r>
              <a:rPr dirty="0" sz="2400" spc="3077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段内偏移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23615" y="3821112"/>
            <a:ext cx="137541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逻辑地址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10727" y="4420235"/>
            <a:ext cx="6850380" cy="4320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ODKLTJ+Wingdings-Regular"/>
                <a:cs typeface="ODKLTJ+Wingdings-Regular"/>
              </a:rPr>
              <a:t>l</a:t>
            </a: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每个程序段可以映像到主存的任意位置；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10727" y="5017135"/>
            <a:ext cx="8464548" cy="833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ODKLTJ+Wingdings-Regular"/>
                <a:cs typeface="ODKLTJ+Wingdings-Regular"/>
              </a:rPr>
              <a:t>l</a:t>
            </a:r>
            <a:r>
              <a:rPr dirty="0" sz="2800" spc="83">
                <a:solidFill>
                  <a:srgbClr val="000000"/>
                </a:solidFill>
                <a:latin typeface="QOFMHT+NSimSun"/>
                <a:cs typeface="QOFMHT+NSimSun"/>
              </a:rPr>
              <a:t>每道程序都有一张</a:t>
            </a:r>
            <a:r>
              <a:rPr dirty="0" sz="2800" spc="85">
                <a:solidFill>
                  <a:srgbClr val="ff0000"/>
                </a:solidFill>
                <a:latin typeface="QOFMHT+NSimSun"/>
                <a:cs typeface="QOFMHT+NSimSun"/>
              </a:rPr>
              <a:t>段（映像）表</a:t>
            </a:r>
            <a:r>
              <a:rPr dirty="0" sz="2800" spc="85">
                <a:solidFill>
                  <a:srgbClr val="000000"/>
                </a:solidFill>
                <a:latin typeface="QOFMHT+NSimSun"/>
                <a:cs typeface="QOFMHT+NSimSun"/>
              </a:rPr>
              <a:t>，以存放各程序段</a:t>
            </a:r>
          </a:p>
          <a:p>
            <a:pPr marL="262255" marR="0">
              <a:lnSpc>
                <a:spcPts val="2795"/>
              </a:lnSpc>
              <a:spcBef>
                <a:spcPts val="368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装入主存的起始地址等情况。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50740" y="1123950"/>
            <a:ext cx="22936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段表的基本结构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8852" y="1555750"/>
            <a:ext cx="698563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段号</a:t>
            </a:r>
            <a:r>
              <a:rPr dirty="0" sz="2400" spc="393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地址</a:t>
            </a:r>
            <a:r>
              <a:rPr dirty="0" sz="2400" spc="690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段长</a:t>
            </a:r>
            <a:r>
              <a:rPr dirty="0" sz="2400" spc="445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装入位</a:t>
            </a:r>
            <a:r>
              <a:rPr dirty="0" sz="2400" spc="144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访问方式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47352" y="3064123"/>
            <a:ext cx="1428114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990000"/>
                </a:solidFill>
                <a:latin typeface="QOFMHT+NSimSun"/>
                <a:cs typeface="QOFMHT+NSimSun"/>
              </a:rPr>
              <a:t>该字段可无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79777" y="3081585"/>
            <a:ext cx="1938653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990000"/>
                </a:solidFill>
                <a:latin typeface="QOFMHT+NSimSun"/>
                <a:cs typeface="QOFMHT+NSimSun"/>
              </a:rPr>
              <a:t>每个程序段一行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10727" y="3559820"/>
            <a:ext cx="8465822" cy="7207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79">
                <a:solidFill>
                  <a:srgbClr val="0000ff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 spc="85">
                <a:solidFill>
                  <a:srgbClr val="0000ff"/>
                </a:solidFill>
                <a:latin typeface="QOFMHT+NSimSun"/>
                <a:cs typeface="QOFMHT+NSimSun"/>
              </a:rPr>
              <a:t>段号：</a:t>
            </a:r>
            <a:r>
              <a:rPr dirty="0" sz="2400" spc="87">
                <a:solidFill>
                  <a:srgbClr val="000000"/>
                </a:solidFill>
                <a:latin typeface="QOFMHT+NSimSun"/>
                <a:cs typeface="QOFMHT+NSimSun"/>
              </a:rPr>
              <a:t>指示程序段的编号或段名。当段号从</a:t>
            </a:r>
            <a:r>
              <a:rPr dirty="0" sz="2400" spc="79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  <a:r>
              <a:rPr dirty="0" sz="2400" spc="90">
                <a:solidFill>
                  <a:srgbClr val="000000"/>
                </a:solidFill>
                <a:latin typeface="QOFMHT+NSimSun"/>
                <a:cs typeface="QOFMHT+NSimSun"/>
              </a:rPr>
              <a:t>开始顺序编号</a:t>
            </a:r>
          </a:p>
          <a:p>
            <a:pPr marL="262255" marR="0">
              <a:lnSpc>
                <a:spcPts val="2400"/>
              </a:lnSpc>
              <a:spcBef>
                <a:spcPts val="217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时，与段表中的行号相对应，则段表中可以不设段号。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10727" y="4364365"/>
            <a:ext cx="8065132" cy="815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79">
                <a:solidFill>
                  <a:srgbClr val="0000ff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 spc="10">
                <a:solidFill>
                  <a:srgbClr val="0000ff"/>
                </a:solidFill>
                <a:latin typeface="QOFMHT+NSimSun"/>
                <a:cs typeface="QOFMHT+NSimSun"/>
              </a:rPr>
              <a:t>地址：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若该段已经装入主存，指示其在主存的起始地址。</a:t>
            </a:r>
          </a:p>
          <a:p>
            <a:pPr marL="0" marR="0">
              <a:lnSpc>
                <a:spcPts val="2663"/>
              </a:lnSpc>
              <a:spcBef>
                <a:spcPts val="741"/>
              </a:spcBef>
              <a:spcAft>
                <a:spcPts val="0"/>
              </a:spcAft>
            </a:pPr>
            <a:r>
              <a:rPr dirty="0" sz="2400" spc="179">
                <a:solidFill>
                  <a:srgbClr val="0000ff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 spc="10">
                <a:solidFill>
                  <a:srgbClr val="0000ff"/>
                </a:solidFill>
                <a:latin typeface="QOFMHT+NSimSun"/>
                <a:cs typeface="QOFMHT+NSimSun"/>
              </a:rPr>
              <a:t>装入位：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指示该段是否已经装入主存。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10727" y="5241935"/>
            <a:ext cx="3780155" cy="376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79">
                <a:solidFill>
                  <a:srgbClr val="0000ff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 spc="10">
                <a:solidFill>
                  <a:srgbClr val="0000ff"/>
                </a:solidFill>
                <a:latin typeface="QOFMHT+NSimSun"/>
                <a:cs typeface="QOFMHT+NSimSun"/>
              </a:rPr>
              <a:t>段长：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指明该段的大小。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10727" y="5680720"/>
            <a:ext cx="8371203" cy="376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79">
                <a:solidFill>
                  <a:srgbClr val="0000ff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 spc="10">
                <a:solidFill>
                  <a:srgbClr val="0000ff"/>
                </a:solidFill>
                <a:latin typeface="QOFMHT+NSimSun"/>
                <a:cs typeface="QOFMHT+NSimSun"/>
              </a:rPr>
              <a:t>访问方式：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指明该段允许的访问方式，如只读、可执行等。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14268" y="721359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75522" y="120872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49842" y="1314450"/>
            <a:ext cx="1069340" cy="7419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主程序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(0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14268" y="1442084"/>
            <a:ext cx="453181" cy="1036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8k</a:t>
            </a:r>
          </a:p>
          <a:p>
            <a:pPr marL="0" marR="0">
              <a:lnSpc>
                <a:spcPts val="2400"/>
              </a:lnSpc>
              <a:spcBef>
                <a:spcPts val="306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9k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83430" y="1748154"/>
            <a:ext cx="34115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段号</a:t>
            </a:r>
            <a:r>
              <a:rPr dirty="0" sz="2400" spc="712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段长</a:t>
            </a:r>
            <a:r>
              <a:rPr dirty="0" sz="2400" spc="648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起址</a:t>
            </a:r>
            <a:r>
              <a:rPr dirty="0" sz="2400" spc="712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装入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29472" y="1818322"/>
            <a:ext cx="453181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83430" y="2300922"/>
            <a:ext cx="306883" cy="1943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  <a:p>
            <a:pPr marL="0" marR="0">
              <a:lnSpc>
                <a:spcPts val="2400"/>
              </a:lnSpc>
              <a:spcBef>
                <a:spcPts val="18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  <a:p>
            <a:pPr marL="0" marR="0">
              <a:lnSpc>
                <a:spcPts val="2400"/>
              </a:lnSpc>
              <a:spcBef>
                <a:spcPts val="18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</a:p>
          <a:p>
            <a:pPr marL="0" marR="0">
              <a:lnSpc>
                <a:spcPts val="2400"/>
              </a:lnSpc>
              <a:spcBef>
                <a:spcPts val="18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75522" y="242792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49842" y="2655570"/>
            <a:ext cx="611683" cy="24949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  <a:r>
              <a:rPr dirty="0" sz="2400">
                <a:solidFill>
                  <a:srgbClr val="000000"/>
                </a:solidFill>
                <a:latin typeface="QOFMHT+NSimSun"/>
                <a:cs typeface="QOFMHT+NSimSun"/>
              </a:rPr>
              <a:t>段</a:t>
            </a:r>
          </a:p>
          <a:p>
            <a:pPr marL="0" marR="0">
              <a:lnSpc>
                <a:spcPts val="2400"/>
              </a:lnSpc>
              <a:spcBef>
                <a:spcPts val="556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  <a:r>
              <a:rPr dirty="0" sz="2400">
                <a:solidFill>
                  <a:srgbClr val="000000"/>
                </a:solidFill>
                <a:latin typeface="QOFMHT+NSimSun"/>
                <a:cs typeface="QOFMHT+NSimSun"/>
              </a:rPr>
              <a:t>段</a:t>
            </a:r>
          </a:p>
          <a:p>
            <a:pPr marL="0" marR="0">
              <a:lnSpc>
                <a:spcPts val="2400"/>
              </a:lnSpc>
              <a:spcBef>
                <a:spcPts val="5787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3</a:t>
            </a:r>
            <a:r>
              <a:rPr dirty="0" sz="2400">
                <a:solidFill>
                  <a:srgbClr val="000000"/>
                </a:solidFill>
                <a:latin typeface="QOFMHT+NSimSun"/>
                <a:cs typeface="QOFMHT+NSimSun"/>
              </a:rPr>
              <a:t>段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66912" y="2962909"/>
            <a:ext cx="6158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500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14268" y="3216909"/>
            <a:ext cx="607665" cy="158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16k</a:t>
            </a:r>
          </a:p>
          <a:p>
            <a:pPr marL="0" marR="0">
              <a:lnSpc>
                <a:spcPts val="2400"/>
              </a:lnSpc>
              <a:spcBef>
                <a:spcPts val="73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30k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75522" y="3567747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66912" y="3993197"/>
            <a:ext cx="6158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200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447030" y="4452302"/>
            <a:ext cx="1565909" cy="376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(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映像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)</a:t>
            </a:r>
            <a:r>
              <a:rPr dirty="0" sz="2400">
                <a:solidFill>
                  <a:srgbClr val="000000"/>
                </a:solidFill>
                <a:latin typeface="QOFMHT+NSimSun"/>
                <a:cs typeface="QOFMHT+NSimSun"/>
              </a:rPr>
              <a:t>表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66912" y="4640897"/>
            <a:ext cx="615850" cy="730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861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  <a:p>
            <a:pPr marL="0" marR="0">
              <a:lnSpc>
                <a:spcPts val="2400"/>
              </a:lnSpc>
              <a:spcBef>
                <a:spcPts val="6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200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091940" y="4994275"/>
            <a:ext cx="4436109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实地址＝段起始地址＋段内偏移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248217" y="5377497"/>
            <a:ext cx="137541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程序空间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976687" y="5591492"/>
            <a:ext cx="5888989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1358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主存储器</a:t>
            </a:r>
          </a:p>
          <a:p>
            <a:pPr marL="0" marR="0">
              <a:lnSpc>
                <a:spcPts val="2400"/>
              </a:lnSpc>
              <a:spcBef>
                <a:spcPts val="1285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段式管理中的某道程序的地址变换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421" y="286317"/>
            <a:ext cx="2594610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6045" y="1562579"/>
            <a:ext cx="6968490" cy="619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在相同的器件条件（即</a:t>
            </a:r>
            <a:r>
              <a:rPr dirty="0" sz="3200">
                <a:solidFill>
                  <a:srgbClr val="9933ff"/>
                </a:solidFill>
                <a:latin typeface="VUUGUE+MicrosoftYaHei"/>
                <a:cs typeface="VUUGUE+MicrosoftYaHei"/>
              </a:rPr>
              <a:t>T</a:t>
            </a:r>
            <a:r>
              <a:rPr dirty="0" sz="3100" baseline="-19999" spc="27">
                <a:solidFill>
                  <a:srgbClr val="9933ff"/>
                </a:solidFill>
                <a:latin typeface="VUUGUE+MicrosoftYaHei"/>
                <a:cs typeface="VUUGUE+MicrosoftYaHei"/>
              </a:rPr>
              <a:t>M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相同）下，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76045" y="2308704"/>
            <a:ext cx="8509634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采用两种并行存储器结构来提高主存的带宽：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33245" y="3654904"/>
            <a:ext cx="3226434" cy="1579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7030a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7030a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7030a0"/>
                </a:solidFill>
                <a:latin typeface="VUUGUE+MicrosoftYaHei"/>
                <a:cs typeface="VUUGUE+MicrosoftYaHei"/>
              </a:rPr>
              <a:t>单体多字存储器</a:t>
            </a:r>
          </a:p>
          <a:p>
            <a:pPr marL="0" marR="0">
              <a:lnSpc>
                <a:spcPts val="4230"/>
              </a:lnSpc>
              <a:spcBef>
                <a:spcPts val="3679"/>
              </a:spcBef>
              <a:spcAft>
                <a:spcPts val="0"/>
              </a:spcAft>
            </a:pPr>
            <a:r>
              <a:rPr dirty="0" sz="3200">
                <a:solidFill>
                  <a:srgbClr val="7030a0"/>
                </a:solidFill>
                <a:latin typeface="OVRSMM+ArialMT"/>
                <a:cs typeface="OVRSMM+ArialMT"/>
              </a:rPr>
              <a:t>•</a:t>
            </a:r>
            <a:r>
              <a:rPr dirty="0" sz="3200" spc="-208">
                <a:solidFill>
                  <a:srgbClr val="7030a0"/>
                </a:solidFill>
                <a:latin typeface="OVRSMM+ArialMT"/>
                <a:cs typeface="OVRSMM+ArialMT"/>
              </a:rPr>
              <a:t> </a:t>
            </a:r>
            <a:r>
              <a:rPr dirty="0" sz="3200">
                <a:solidFill>
                  <a:srgbClr val="7030a0"/>
                </a:solidFill>
                <a:latin typeface="VUUGUE+MicrosoftYaHei"/>
                <a:cs typeface="VUUGUE+MicrosoftYaHei"/>
              </a:rPr>
              <a:t>多体交叉存储器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8475" y="277373"/>
            <a:ext cx="2390140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多道程序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34852" y="1196975"/>
            <a:ext cx="4575810" cy="7712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基号</a:t>
            </a:r>
            <a:r>
              <a:rPr dirty="0" sz="2400" spc="476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段号</a:t>
            </a:r>
            <a:r>
              <a:rPr dirty="0" sz="2400" spc="791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段内偏移</a:t>
            </a:r>
          </a:p>
          <a:p>
            <a:pPr marL="2391727" marR="0">
              <a:lnSpc>
                <a:spcPts val="2400"/>
              </a:lnSpc>
              <a:spcBef>
                <a:spcPts val="97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1.5K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10727" y="1625282"/>
            <a:ext cx="2295386" cy="3463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多用户虚地址</a:t>
            </a:r>
            <a:r>
              <a:rPr dirty="0" sz="2400" spc="-24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40717" y="162528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72755" y="2264727"/>
            <a:ext cx="168147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主存实地址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93952" y="2700248"/>
            <a:ext cx="3013070" cy="240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spc="10">
                <a:solidFill>
                  <a:srgbClr val="0000ff"/>
                </a:solidFill>
                <a:latin typeface="QOFMHT+NSimSun"/>
                <a:cs typeface="QOFMHT+NSimSun"/>
              </a:rPr>
              <a:t>实地址＝段起始地址＋段内偏移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03875" y="2779395"/>
            <a:ext cx="33709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70455" y="2995295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10580" y="301339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910580" y="339566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06992" y="377793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37305" y="3777932"/>
            <a:ext cx="33709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10580" y="377793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747193" y="3777932"/>
            <a:ext cx="29646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583805" y="377793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10580" y="416020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060575" y="4527232"/>
            <a:ext cx="60096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N-1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10580" y="454247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524442" y="4944506"/>
            <a:ext cx="251364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0">
                <a:solidFill>
                  <a:srgbClr val="000000"/>
                </a:solidFill>
                <a:latin typeface="QOFMHT+NSimSun"/>
                <a:cs typeface="QOFMHT+NSimSun"/>
              </a:rPr>
              <a:t>段表长度</a:t>
            </a:r>
            <a:r>
              <a:rPr dirty="0" sz="1800" spc="3042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1800" spc="10">
                <a:solidFill>
                  <a:srgbClr val="000000"/>
                </a:solidFill>
                <a:latin typeface="QOFMHT+NSimSun"/>
                <a:cs typeface="QOFMHT+NSimSun"/>
              </a:rPr>
              <a:t>段表基址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47193" y="4947681"/>
            <a:ext cx="610869" cy="48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0">
                <a:solidFill>
                  <a:srgbClr val="000000"/>
                </a:solidFill>
                <a:latin typeface="QOFMHT+NSimSun"/>
                <a:cs typeface="QOFMHT+NSimSun"/>
              </a:rPr>
              <a:t>起始</a:t>
            </a:r>
          </a:p>
          <a:p>
            <a:pPr marL="0" marR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0">
                <a:solidFill>
                  <a:srgbClr val="000000"/>
                </a:solidFill>
                <a:latin typeface="QOFMHT+NSimSun"/>
                <a:cs typeface="QOFMHT+NSimSun"/>
              </a:rPr>
              <a:t>地址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255443" y="4947681"/>
            <a:ext cx="610869" cy="48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0">
                <a:solidFill>
                  <a:srgbClr val="000000"/>
                </a:solidFill>
                <a:latin typeface="QOFMHT+NSimSun"/>
                <a:cs typeface="QOFMHT+NSimSun"/>
              </a:rPr>
              <a:t>访问</a:t>
            </a:r>
          </a:p>
          <a:p>
            <a:pPr marL="0" marR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0">
                <a:solidFill>
                  <a:srgbClr val="000000"/>
                </a:solidFill>
                <a:latin typeface="QOFMHT+NSimSun"/>
                <a:cs typeface="QOFMHT+NSimSun"/>
              </a:rPr>
              <a:t>方式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10580" y="4976574"/>
            <a:ext cx="61087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0">
                <a:solidFill>
                  <a:srgbClr val="000000"/>
                </a:solidFill>
                <a:latin typeface="QOFMHT+NSimSun"/>
                <a:cs typeface="QOFMHT+NSimSun"/>
              </a:rPr>
              <a:t>段号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510780" y="4968637"/>
            <a:ext cx="1547494" cy="274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0">
                <a:solidFill>
                  <a:srgbClr val="000000"/>
                </a:solidFill>
                <a:latin typeface="QOFMHT+NSimSun"/>
                <a:cs typeface="QOFMHT+NSimSun"/>
              </a:rPr>
              <a:t>装入位</a:t>
            </a:r>
            <a:r>
              <a:rPr dirty="0" sz="1800" spc="864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1800" spc="10">
                <a:solidFill>
                  <a:srgbClr val="000000"/>
                </a:solidFill>
                <a:latin typeface="QOFMHT+NSimSun"/>
                <a:cs typeface="QOFMHT+NSimSun"/>
              </a:rPr>
              <a:t>段长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476817" y="5312092"/>
            <a:ext cx="22936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990000"/>
                </a:solidFill>
                <a:latin typeface="QOFMHT+NSimSun"/>
                <a:cs typeface="QOFMHT+NSimSun"/>
              </a:rPr>
              <a:t>段表基址寄存器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059805" y="5479097"/>
            <a:ext cx="2172333" cy="376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990000"/>
                </a:solidFill>
                <a:latin typeface="NPHITG+Calibri-Bold"/>
                <a:cs typeface="NPHITG+Calibri-Bold"/>
              </a:rPr>
              <a:t>A</a:t>
            </a:r>
            <a:r>
              <a:rPr dirty="0" sz="2400" spc="10">
                <a:solidFill>
                  <a:srgbClr val="990000"/>
                </a:solidFill>
                <a:latin typeface="QOFMHT+NSimSun"/>
                <a:cs typeface="QOFMHT+NSimSun"/>
              </a:rPr>
              <a:t>道程序的段表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344545" y="6000502"/>
            <a:ext cx="5869941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段式管理中的多道程序时的地址变换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2390140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段式管理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806904"/>
            <a:ext cx="9981566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段的分界与程序的自然分界相对应，段长不固定，因程序而异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2827984"/>
            <a:ext cx="103371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段的独立性</a:t>
            </a:r>
            <a:r>
              <a:rPr dirty="0" sz="2800">
                <a:solidFill>
                  <a:srgbClr val="002060"/>
                </a:solidFill>
                <a:latin typeface="NLBPIO+SimSun"/>
                <a:cs typeface="NLBPIO+SimSun"/>
              </a:rPr>
              <a:t>—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易于编译、管理、修改和维护，也便于多道程序共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8240" y="3211524"/>
            <a:ext cx="5073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享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39" y="4232605"/>
            <a:ext cx="6781165" cy="15276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各段的长度不同，给主存的分配带来麻烦</a:t>
            </a:r>
          </a:p>
          <a:p>
            <a:pPr marL="0" marR="0">
              <a:lnSpc>
                <a:spcPts val="3688"/>
              </a:lnSpc>
              <a:spcBef>
                <a:spcPts val="4301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段式管理容易产生碎块，浪费主存空间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2949575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段页式管理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849449"/>
            <a:ext cx="28695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c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程序按模块分段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2573349"/>
            <a:ext cx="4647565" cy="34021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段再分成长度固定的页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。</a:t>
            </a:r>
          </a:p>
          <a:p>
            <a:pPr marL="0" marR="0">
              <a:lnSpc>
                <a:spcPts val="3688"/>
              </a:lnSpc>
              <a:spcBef>
                <a:spcPts val="201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程序调入调出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按页面来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进行</a:t>
            </a:r>
          </a:p>
          <a:p>
            <a:pPr marL="0" marR="0">
              <a:lnSpc>
                <a:spcPts val="3688"/>
              </a:lnSpc>
              <a:spcBef>
                <a:spcPts val="2011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c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程序共享保护按段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进行</a:t>
            </a:r>
          </a:p>
          <a:p>
            <a:pPr marL="0" marR="0">
              <a:lnSpc>
                <a:spcPts val="3688"/>
              </a:lnSpc>
              <a:spcBef>
                <a:spcPts val="201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兼备段式，页式管理的优点</a:t>
            </a:r>
          </a:p>
          <a:p>
            <a:pPr marL="0" marR="0">
              <a:lnSpc>
                <a:spcPts val="3688"/>
              </a:lnSpc>
              <a:spcBef>
                <a:spcPts val="201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在地址映像中需要多次查表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19743" y="1020762"/>
            <a:ext cx="610869" cy="5160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NPHITG+Calibri-Bold"/>
                <a:cs typeface="NPHITG+Calibri-Bold"/>
              </a:rPr>
              <a:t>OS</a:t>
            </a:r>
          </a:p>
          <a:p>
            <a:pPr marL="0" marR="0">
              <a:lnSpc>
                <a:spcPts val="1800"/>
              </a:lnSpc>
              <a:spcBef>
                <a:spcPts val="163"/>
              </a:spcBef>
              <a:spcAft>
                <a:spcPts val="0"/>
              </a:spcAft>
            </a:pPr>
            <a:r>
              <a:rPr dirty="0" sz="1800" spc="10">
                <a:solidFill>
                  <a:srgbClr val="ff0000"/>
                </a:solidFill>
                <a:latin typeface="QOFMHT+NSimSun"/>
                <a:cs typeface="QOFMHT+NSimSun"/>
              </a:rPr>
              <a:t>页面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51382" y="1285230"/>
            <a:ext cx="1058544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0</a:t>
            </a: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段页表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81860" y="139922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7447" y="1588504"/>
            <a:ext cx="496862" cy="8700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</a:t>
            </a:r>
          </a:p>
          <a:p>
            <a:pPr marL="0" marR="0">
              <a:lnSpc>
                <a:spcPts val="207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</a:t>
            </a:r>
          </a:p>
          <a:p>
            <a:pPr marL="0" marR="0">
              <a:lnSpc>
                <a:spcPts val="2104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56180" y="1706879"/>
            <a:ext cx="1069340" cy="7419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主程序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(0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69117" y="2181155"/>
            <a:ext cx="2369795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页表长度</a:t>
            </a:r>
            <a:r>
              <a:rPr dirty="0" sz="2000" spc="18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页表基址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9735" y="2448559"/>
            <a:ext cx="799008" cy="917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12KB</a:t>
            </a:r>
          </a:p>
          <a:p>
            <a:pPr marL="492125" marR="0">
              <a:lnSpc>
                <a:spcPts val="2400"/>
              </a:lnSpc>
              <a:spcBef>
                <a:spcPts val="2125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36477" y="2550401"/>
            <a:ext cx="306883" cy="1107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3</a:t>
            </a:r>
          </a:p>
          <a:p>
            <a:pPr marL="0" marR="0">
              <a:lnSpc>
                <a:spcPts val="2400"/>
              </a:lnSpc>
              <a:spcBef>
                <a:spcPts val="623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3</a:t>
            </a:r>
          </a:p>
          <a:p>
            <a:pPr marL="0" marR="0">
              <a:lnSpc>
                <a:spcPts val="2400"/>
              </a:lnSpc>
              <a:spcBef>
                <a:spcPts val="59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51382" y="3007668"/>
            <a:ext cx="1058544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1</a:t>
            </a: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段页表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17447" y="3310942"/>
            <a:ext cx="496862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  <a:p>
            <a:pPr marL="11557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456180" y="3495992"/>
            <a:ext cx="611683" cy="376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  <a:r>
              <a:rPr dirty="0" sz="2400">
                <a:solidFill>
                  <a:srgbClr val="000000"/>
                </a:solidFill>
                <a:latin typeface="QOFMHT+NSimSun"/>
                <a:cs typeface="QOFMHT+NSimSun"/>
              </a:rPr>
              <a:t>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517447" y="3573832"/>
            <a:ext cx="496862" cy="6071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</a:t>
            </a:r>
          </a:p>
          <a:p>
            <a:pPr marL="0" marR="0">
              <a:lnSpc>
                <a:spcPts val="2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689735" y="3963034"/>
            <a:ext cx="798909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10KB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251382" y="4663431"/>
            <a:ext cx="1058544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2</a:t>
            </a: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段页表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971890" y="4668430"/>
            <a:ext cx="354965" cy="240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QOFMHT+NSimSun"/>
                <a:cs typeface="QOFMHT+NSimSun"/>
              </a:rPr>
              <a:t>空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181860" y="4764722"/>
            <a:ext cx="30688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456180" y="4964747"/>
            <a:ext cx="611683" cy="376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2</a:t>
            </a:r>
            <a:r>
              <a:rPr dirty="0" sz="2400">
                <a:solidFill>
                  <a:srgbClr val="000000"/>
                </a:solidFill>
                <a:latin typeface="QOFMHT+NSimSun"/>
                <a:cs typeface="QOFMHT+NSimSun"/>
              </a:rPr>
              <a:t>段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517447" y="4965117"/>
            <a:ext cx="496862" cy="6027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0</a:t>
            </a:r>
          </a:p>
          <a:p>
            <a:pPr marL="115570" marR="0">
              <a:lnSpc>
                <a:spcPts val="207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</a:t>
            </a:r>
          </a:p>
          <a:p>
            <a:pPr marL="0" marR="0">
              <a:lnSpc>
                <a:spcPts val="1800"/>
              </a:lnSpc>
              <a:spcBef>
                <a:spcPts val="248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PHITG+Calibri-Bold"/>
                <a:cs typeface="NPHITG+Calibri-Bold"/>
              </a:rPr>
              <a:t>1</a:t>
            </a:r>
          </a:p>
          <a:p>
            <a:pPr marL="115570" marR="0">
              <a:lnSpc>
                <a:spcPts val="207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844040" y="5277485"/>
            <a:ext cx="644564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5KB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334818" y="5821928"/>
            <a:ext cx="662304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主存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54555" y="5868035"/>
            <a:ext cx="137541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程序空间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8132" y="1339850"/>
            <a:ext cx="4023676" cy="139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30057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某道程序的地址</a:t>
            </a:r>
          </a:p>
          <a:p>
            <a:pPr marL="0" marR="0">
              <a:lnSpc>
                <a:spcPts val="2400"/>
              </a:lnSpc>
              <a:spcBef>
                <a:spcPts val="1687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多用户虚页号</a:t>
            </a:r>
          </a:p>
          <a:p>
            <a:pPr marL="1013459" marR="0">
              <a:lnSpc>
                <a:spcPts val="2400"/>
              </a:lnSpc>
              <a:spcBef>
                <a:spcPts val="1812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用户虚页号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18790" y="2862089"/>
            <a:ext cx="6111479" cy="50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7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用户号</a:t>
            </a:r>
            <a:r>
              <a:rPr dirty="0" sz="2800">
                <a:solidFill>
                  <a:srgbClr val="000000"/>
                </a:solidFill>
                <a:latin typeface="NPHITG+Calibri-Bold"/>
                <a:cs typeface="NPHITG+Calibri-Bold"/>
              </a:rPr>
              <a:t>U</a:t>
            </a:r>
            <a:r>
              <a:rPr dirty="0" sz="2800" spc="604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4200" baseline="6785" spc="15">
                <a:solidFill>
                  <a:srgbClr val="000000"/>
                </a:solidFill>
                <a:latin typeface="QOFMHT+NSimSun"/>
                <a:cs typeface="QOFMHT+NSimSun"/>
              </a:rPr>
              <a:t>段号</a:t>
            </a:r>
            <a:r>
              <a:rPr dirty="0" sz="4200" baseline="6785">
                <a:solidFill>
                  <a:srgbClr val="000000"/>
                </a:solidFill>
                <a:latin typeface="MPCRRT+Tahoma-Bold"/>
                <a:cs typeface="MPCRRT+Tahoma-Bold"/>
              </a:rPr>
              <a:t>S</a:t>
            </a:r>
            <a:r>
              <a:rPr dirty="0" sz="4200" baseline="6785" spc="405">
                <a:solidFill>
                  <a:srgbClr val="000000"/>
                </a:solidFill>
                <a:latin typeface="MPCRRT+Tahoma-Bold"/>
                <a:cs typeface="MPCRRT+Tahoma-Bold"/>
              </a:rPr>
              <a:t> </a:t>
            </a: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页号</a:t>
            </a:r>
            <a:r>
              <a:rPr dirty="0" sz="28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  <a:r>
              <a:rPr dirty="0" sz="2800" spc="2211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页内位移</a:t>
            </a:r>
            <a:r>
              <a:rPr dirty="0" sz="2800">
                <a:solidFill>
                  <a:srgbClr val="000000"/>
                </a:solidFill>
                <a:latin typeface="NPHITG+Calibri-Bold"/>
                <a:cs typeface="NPHITG+Calibri-Bold"/>
              </a:rPr>
              <a:t>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85640" y="3512889"/>
            <a:ext cx="300990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多用户虚地址结构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14177" y="4557147"/>
            <a:ext cx="3643103" cy="4318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实页号</a:t>
            </a:r>
            <a:r>
              <a:rPr dirty="0" sz="28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  <a:r>
              <a:rPr dirty="0" sz="2800" spc="3097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页内偏移</a:t>
            </a:r>
            <a:r>
              <a:rPr dirty="0" sz="2800">
                <a:solidFill>
                  <a:srgbClr val="000000"/>
                </a:solidFill>
                <a:latin typeface="NPHITG+Calibri-Bold"/>
                <a:cs typeface="NPHITG+Calibri-Bold"/>
              </a:rPr>
              <a:t>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41812" y="5135644"/>
            <a:ext cx="372491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000000"/>
                </a:solidFill>
                <a:latin typeface="QOFMHT+NSimSun"/>
                <a:cs typeface="QOFMHT+NSimSun"/>
              </a:rPr>
              <a:t>主存单元的实地址结构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95052" y="1056173"/>
            <a:ext cx="5874116" cy="4382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用户号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U</a:t>
            </a:r>
            <a:r>
              <a:rPr dirty="0" sz="2400" spc="2320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段号</a:t>
            </a:r>
            <a:r>
              <a:rPr dirty="0" sz="2400">
                <a:solidFill>
                  <a:srgbClr val="000000"/>
                </a:solidFill>
                <a:latin typeface="MPCRRT+Tahoma-Bold"/>
                <a:cs typeface="MPCRRT+Tahoma-Bold"/>
              </a:rPr>
              <a:t>S</a:t>
            </a:r>
            <a:r>
              <a:rPr dirty="0" sz="2400" spc="2549">
                <a:solidFill>
                  <a:srgbClr val="000000"/>
                </a:solidFill>
                <a:latin typeface="MPCRRT+Tahoma-Bold"/>
                <a:cs typeface="MPCRRT+Tahoma-Bold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页号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  <a:r>
              <a:rPr dirty="0" sz="2400" spc="3475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页内位移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61752" y="1526927"/>
            <a:ext cx="5014277" cy="3978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990000"/>
                </a:solidFill>
                <a:latin typeface="QOFMHT+NSimSun"/>
                <a:cs typeface="QOFMHT+NSimSun"/>
              </a:rPr>
              <a:t>①</a:t>
            </a:r>
            <a:r>
              <a:rPr dirty="0" sz="2800" spc="6844">
                <a:solidFill>
                  <a:srgbClr val="990000"/>
                </a:solidFill>
                <a:latin typeface="Liberation Mono"/>
                <a:cs typeface="Liberation Mono"/>
              </a:rPr>
              <a:t> </a:t>
            </a:r>
            <a:r>
              <a:rPr dirty="0" sz="2800">
                <a:solidFill>
                  <a:srgbClr val="990000"/>
                </a:solidFill>
                <a:latin typeface="QOFMHT+NSimSun"/>
                <a:cs typeface="QOFMHT+NSimSun"/>
              </a:rPr>
              <a:t>②</a:t>
            </a:r>
            <a:r>
              <a:rPr dirty="0" sz="2800" spc="5482">
                <a:solidFill>
                  <a:srgbClr val="990000"/>
                </a:solidFill>
                <a:latin typeface="Liberation Mono"/>
                <a:cs typeface="Liberation Mono"/>
              </a:rPr>
              <a:t> </a:t>
            </a:r>
            <a:r>
              <a:rPr dirty="0" sz="2800">
                <a:solidFill>
                  <a:srgbClr val="990000"/>
                </a:solidFill>
                <a:latin typeface="QOFMHT+NSimSun"/>
                <a:cs typeface="QOFMHT+NSimSun"/>
              </a:rPr>
              <a:t>③</a:t>
            </a:r>
            <a:r>
              <a:rPr dirty="0" sz="2800" spc="9720">
                <a:solidFill>
                  <a:srgbClr val="990000"/>
                </a:solidFill>
                <a:latin typeface="Liberation Mono"/>
                <a:cs typeface="Liberation Mono"/>
              </a:rPr>
              <a:t> </a:t>
            </a:r>
            <a:r>
              <a:rPr dirty="0" sz="2800">
                <a:solidFill>
                  <a:srgbClr val="990000"/>
                </a:solidFill>
                <a:latin typeface="QOFMHT+NSimSun"/>
                <a:cs typeface="QOFMHT+NSimSun"/>
              </a:rPr>
              <a:t>④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1090" y="1821110"/>
            <a:ext cx="802193" cy="32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基号</a:t>
            </a:r>
            <a:r>
              <a:rPr dirty="0" sz="2000">
                <a:solidFill>
                  <a:srgbClr val="000000"/>
                </a:solidFill>
                <a:latin typeface="NPHITG+Calibri-Bold"/>
                <a:cs typeface="NPHITG+Calibri-Bold"/>
              </a:rPr>
              <a:t>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7802" y="2158365"/>
            <a:ext cx="2905491" cy="376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实页号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p</a:t>
            </a:r>
            <a:r>
              <a:rPr dirty="0" sz="2400" spc="792">
                <a:solidFill>
                  <a:srgbClr val="000000"/>
                </a:solidFill>
                <a:latin typeface="NPHITG+Calibri-Bold"/>
                <a:cs typeface="NPHITG+Calibri-Bold"/>
              </a:rPr>
              <a:t> </a:t>
            </a: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页内偏移</a:t>
            </a: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27052" y="2732692"/>
            <a:ext cx="359694" cy="434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RRDUC+Arial-BoldMT"/>
                <a:cs typeface="PRRDUC+Arial-BoldMT"/>
              </a:rPr>
              <a:t>+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38295" y="2819186"/>
            <a:ext cx="435383" cy="320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GSECT+TimesNewRomanPS-BoldMT"/>
                <a:cs typeface="OGSECT+TimesNewRomanPS-BoldMT"/>
              </a:rPr>
              <a:t>As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17602" y="3389312"/>
            <a:ext cx="500746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Ap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71090" y="3619748"/>
            <a:ext cx="1938655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990000"/>
                </a:solidFill>
                <a:latin typeface="QOFMHT+NSimSun"/>
                <a:cs typeface="QOFMHT+NSimSun"/>
              </a:rPr>
              <a:t>段表基址寄存器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02777" y="4254500"/>
            <a:ext cx="45877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PHITG+Calibri-Bold"/>
                <a:cs typeface="NPHITG+Calibri-Bold"/>
              </a:rPr>
              <a:t>As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971540" y="4678967"/>
            <a:ext cx="359694" cy="434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RRDUC+Arial-BoldMT"/>
                <a:cs typeface="PRRDUC+Arial-BoldMT"/>
              </a:rPr>
              <a:t>+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095490" y="4710851"/>
            <a:ext cx="294015" cy="320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GSECT+TimesNewRomanPS-BoldMT"/>
                <a:cs typeface="OGSECT+TimesNewRomanPS-BoldMT"/>
              </a:rPr>
              <a:t>p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286115" y="4710851"/>
            <a:ext cx="279717" cy="320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GSECT+TimesNewRomanPS-BoldMT"/>
                <a:cs typeface="OGSECT+TimesNewRomanPS-BoldMT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829560" y="4745776"/>
            <a:ext cx="279717" cy="320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GSECT+TimesNewRomanPS-BoldMT"/>
                <a:cs typeface="OGSECT+TimesNewRomanPS-BoldMT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742180" y="4745776"/>
            <a:ext cx="477905" cy="320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GSECT+TimesNewRomanPS-BoldMT"/>
                <a:cs typeface="OGSECT+TimesNewRomanPS-BoldMT"/>
              </a:rPr>
              <a:t>Ap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510155" y="5547608"/>
            <a:ext cx="917574" cy="688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装入位</a:t>
            </a:r>
          </a:p>
          <a:p>
            <a:pPr marL="76835" marR="0">
              <a:lnSpc>
                <a:spcPts val="2005"/>
              </a:lnSpc>
              <a:spcBef>
                <a:spcPts val="1115"/>
              </a:spcBef>
              <a:spcAft>
                <a:spcPts val="0"/>
              </a:spcAft>
            </a:pPr>
            <a:r>
              <a:rPr dirty="0" sz="2000" spc="10">
                <a:solidFill>
                  <a:srgbClr val="990000"/>
                </a:solidFill>
                <a:latin typeface="QOFMHT+NSimSun"/>
                <a:cs typeface="QOFMHT+NSimSun"/>
              </a:rPr>
              <a:t>段表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393565" y="5547608"/>
            <a:ext cx="1172845" cy="292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页表地址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527628" y="5541893"/>
            <a:ext cx="5356656" cy="9662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55441" marR="0">
              <a:lnSpc>
                <a:spcPts val="2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实页号</a:t>
            </a:r>
            <a:r>
              <a:rPr dirty="0" sz="2000" spc="209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000" spc="10">
                <a:solidFill>
                  <a:srgbClr val="000000"/>
                </a:solidFill>
                <a:latin typeface="QOFMHT+NSimSun"/>
                <a:cs typeface="QOFMHT+NSimSun"/>
              </a:rPr>
              <a:t>装入位</a:t>
            </a:r>
          </a:p>
          <a:p>
            <a:pPr marL="3236074" marR="0">
              <a:lnSpc>
                <a:spcPts val="2005"/>
              </a:lnSpc>
              <a:spcBef>
                <a:spcPts val="872"/>
              </a:spcBef>
              <a:spcAft>
                <a:spcPts val="0"/>
              </a:spcAft>
            </a:pPr>
            <a:r>
              <a:rPr dirty="0" sz="2000" spc="10">
                <a:solidFill>
                  <a:srgbClr val="990000"/>
                </a:solidFill>
                <a:latin typeface="QOFMHT+NSimSun"/>
                <a:cs typeface="QOFMHT+NSimSun"/>
              </a:rPr>
              <a:t>页表</a:t>
            </a:r>
          </a:p>
          <a:p>
            <a:pPr marL="0" marR="0">
              <a:lnSpc>
                <a:spcPts val="2370"/>
              </a:lnSpc>
              <a:spcBef>
                <a:spcPts val="26"/>
              </a:spcBef>
              <a:spcAft>
                <a:spcPts val="0"/>
              </a:spcAft>
            </a:pPr>
            <a:r>
              <a:rPr dirty="0" sz="2400" spc="10">
                <a:solidFill>
                  <a:srgbClr val="000000"/>
                </a:solidFill>
                <a:latin typeface="QOFMHT+NSimSun"/>
                <a:cs typeface="QOFMHT+NSimSun"/>
              </a:rPr>
              <a:t>段页式管理中的多道程序时的地址变换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8054" y="396169"/>
            <a:ext cx="540257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虚拟存储器管理需要考虑的因素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4043" y="904097"/>
            <a:ext cx="401986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Factors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of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Virtual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Memory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Management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4590" y="1627663"/>
            <a:ext cx="10039351" cy="1537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如果要找的页不在主存，如何处理？</a:t>
            </a:r>
          </a:p>
          <a:p>
            <a:pPr marL="4572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 spc="69">
                <a:solidFill>
                  <a:srgbClr val="000000"/>
                </a:solidFill>
                <a:latin typeface="VUUGUE+MicrosoftYaHei"/>
                <a:cs typeface="VUUGUE+MicrosoftYaHei"/>
              </a:rPr>
              <a:t>硬件触发缺页异常，由</a:t>
            </a:r>
            <a:r>
              <a:rPr dirty="0" sz="2400" spc="70">
                <a:solidFill>
                  <a:srgbClr val="002060"/>
                </a:solidFill>
                <a:latin typeface="LRQBMM+MicrosoftYaHei-Bold"/>
                <a:cs typeface="LRQBMM+MicrosoftYaHei-Bold"/>
              </a:rPr>
              <a:t>操作系统内核的缺页异常处理程序</a:t>
            </a:r>
            <a:r>
              <a:rPr dirty="0" sz="2400" spc="70">
                <a:solidFill>
                  <a:srgbClr val="000000"/>
                </a:solidFill>
                <a:latin typeface="VUUGUE+MicrosoftYaHei"/>
                <a:cs typeface="VUUGUE+MicrosoftYaHei"/>
              </a:rPr>
              <a:t>将缺失页</a:t>
            </a:r>
          </a:p>
          <a:p>
            <a:pPr marL="8001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从磁盘调入主存，不同于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4590" y="3273583"/>
            <a:ext cx="6591300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对于写操作，如何保证主存和硬盘的一致性？</a:t>
            </a:r>
          </a:p>
          <a:p>
            <a:pPr marL="4572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采用写回策略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4590" y="4370863"/>
            <a:ext cx="4762499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ff0066"/>
                </a:solidFill>
                <a:latin typeface="LRQBMM+MicrosoftYaHei-Bold"/>
                <a:cs typeface="LRQBMM+MicrosoftYaHei-Bold"/>
              </a:rPr>
              <a:t>虚拟地址和物理地址如何转换？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21790" y="4919503"/>
            <a:ext cx="9582150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 spc="25">
                <a:solidFill>
                  <a:srgbClr val="000000"/>
                </a:solidFill>
                <a:latin typeface="VUUGUE+MicrosoftYaHei"/>
                <a:cs typeface="VUUGUE+MicrosoftYaHei"/>
              </a:rPr>
              <a:t>专用硬件（主存管理单元，</a:t>
            </a:r>
            <a:r>
              <a:rPr dirty="0" sz="2400" spc="26">
                <a:solidFill>
                  <a:srgbClr val="000000"/>
                </a:solidFill>
                <a:latin typeface="EEOTCV+TimesNewRomanPSMT"/>
                <a:cs typeface="EEOTCV+TimesNewRomanPSMT"/>
              </a:rPr>
              <a:t>MMU</a:t>
            </a:r>
            <a:r>
              <a:rPr dirty="0" sz="2400" spc="26">
                <a:solidFill>
                  <a:srgbClr val="000000"/>
                </a:solidFill>
                <a:latin typeface="VUUGUE+MicrosoftYaHei"/>
                <a:cs typeface="VUUGUE+MicrosoftYaHei"/>
              </a:rPr>
              <a:t>），基于页表查询．如何加快页表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查询速度？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9120" y="368178"/>
            <a:ext cx="7238504" cy="22086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缺页</a:t>
            </a:r>
            <a:r>
              <a:rPr dirty="0" sz="4400" spc="-307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4400" spc="-44">
                <a:solidFill>
                  <a:srgbClr val="000000"/>
                </a:solidFill>
                <a:latin typeface="NWENTS+Calibri"/>
                <a:cs typeface="NWENTS+Calibri"/>
              </a:rPr>
              <a:t>Page</a:t>
            </a:r>
            <a:r>
              <a:rPr dirty="0" sz="4400" spc="45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4400" spc="-24">
                <a:solidFill>
                  <a:srgbClr val="000000"/>
                </a:solidFill>
                <a:latin typeface="NWENTS+Calibri"/>
                <a:cs typeface="NWENTS+Calibri"/>
              </a:rPr>
              <a:t>Faults</a:t>
            </a:r>
          </a:p>
          <a:p>
            <a:pPr marL="139" marR="0">
              <a:lnSpc>
                <a:spcPts val="3438"/>
              </a:lnSpc>
              <a:spcBef>
                <a:spcPts val="789"/>
              </a:spcBef>
              <a:spcAft>
                <a:spcPts val="0"/>
              </a:spcAft>
            </a:pPr>
            <a:r>
              <a:rPr dirty="0" sz="2600">
                <a:solidFill>
                  <a:srgbClr val="c00000"/>
                </a:solidFill>
                <a:latin typeface="OVRSMM+ArialMT"/>
                <a:cs typeface="OVRSMM+ArialMT"/>
              </a:rPr>
              <a:t>•</a:t>
            </a:r>
            <a:r>
              <a:rPr dirty="0" sz="2600" spc="167">
                <a:solidFill>
                  <a:srgbClr val="c00000"/>
                </a:solidFill>
                <a:latin typeface="OVRSMM+ArialMT"/>
                <a:cs typeface="OVRSMM+ArialMT"/>
              </a:rPr>
              <a:t> </a:t>
            </a:r>
            <a:r>
              <a:rPr dirty="0" sz="2600">
                <a:solidFill>
                  <a:srgbClr val="c00000"/>
                </a:solidFill>
                <a:latin typeface="LRQBMM+MicrosoftYaHei-Bold"/>
                <a:cs typeface="LRQBMM+MicrosoftYaHei-Bold"/>
              </a:rPr>
              <a:t>页表指示虚拟地址不在内存中</a:t>
            </a:r>
          </a:p>
          <a:p>
            <a:pPr marL="457339" marR="0">
              <a:lnSpc>
                <a:spcPts val="34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操作系统负责将数据从磁盘迁移到内存中</a:t>
            </a:r>
          </a:p>
          <a:p>
            <a:pPr marL="457339" marR="0">
              <a:lnSpc>
                <a:spcPts val="35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当前进程挂起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6459" y="2517254"/>
            <a:ext cx="5003165" cy="9536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操作系统负责所有的替换策略</a:t>
            </a:r>
          </a:p>
          <a:p>
            <a:pPr marL="0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唤醒挂起进程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42451" y="3532066"/>
            <a:ext cx="1845845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RRDUC+Arial-BoldMT"/>
                <a:cs typeface="PRRDUC+Arial-BoldMT"/>
              </a:rPr>
              <a:t>Before</a:t>
            </a:r>
            <a:r>
              <a:rPr dirty="0" sz="2400" spc="-775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400">
                <a:solidFill>
                  <a:srgbClr val="000000"/>
                </a:solidFill>
                <a:latin typeface="PRRDUC+Arial-BoldMT"/>
                <a:cs typeface="PRRDUC+Arial-BoldMT"/>
              </a:rPr>
              <a:t>fault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78991" y="3539317"/>
            <a:ext cx="1591845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RRDUC+Arial-BoldMT"/>
                <a:cs typeface="PRRDUC+Arial-BoldMT"/>
              </a:rPr>
              <a:t>After</a:t>
            </a:r>
            <a:r>
              <a:rPr dirty="0" sz="2400" spc="-775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400">
                <a:solidFill>
                  <a:srgbClr val="000000"/>
                </a:solidFill>
                <a:latin typeface="PRRDUC+Arial-BoldMT"/>
                <a:cs typeface="PRRDUC+Arial-BoldMT"/>
              </a:rPr>
              <a:t>fault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18722" y="3663072"/>
            <a:ext cx="836604" cy="237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Memory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62135" y="3815472"/>
            <a:ext cx="836604" cy="237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Memory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66415" y="4120272"/>
            <a:ext cx="1079041" cy="237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Page</a:t>
            </a:r>
            <a:r>
              <a:rPr dirty="0" sz="1400" spc="-449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1400" spc="-26">
                <a:solidFill>
                  <a:srgbClr val="000000"/>
                </a:solidFill>
                <a:latin typeface="PRRDUC+Arial-BoldMT"/>
                <a:cs typeface="PRRDUC+Arial-BoldMT"/>
              </a:rPr>
              <a:t>Table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13002" y="4272672"/>
            <a:ext cx="1079041" cy="237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Page</a:t>
            </a:r>
            <a:r>
              <a:rPr dirty="0" sz="1400" spc="-449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1400" spc="-26">
                <a:solidFill>
                  <a:srgbClr val="000000"/>
                </a:solidFill>
                <a:latin typeface="PRRDUC+Arial-BoldMT"/>
                <a:cs typeface="PRRDUC+Arial-BoldMT"/>
              </a:rPr>
              <a:t>Table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58771" y="4333315"/>
            <a:ext cx="1064875" cy="407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9705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Virtual</a:t>
            </a:r>
          </a:p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Addresses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95496" y="4379352"/>
            <a:ext cx="1064875" cy="407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345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Physical</a:t>
            </a:r>
          </a:p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Addresses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35864" y="4485715"/>
            <a:ext cx="707657" cy="237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Virtual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92884" y="4531752"/>
            <a:ext cx="1064875" cy="407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344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Physical</a:t>
            </a:r>
          </a:p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Addresses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56159" y="4655895"/>
            <a:ext cx="1064875" cy="237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Addresses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06930" y="4941988"/>
            <a:ext cx="529134" cy="237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CPU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404318" y="5094388"/>
            <a:ext cx="529134" cy="237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PRRDUC+Arial-BoldMT"/>
                <a:cs typeface="PRRDUC+Arial-BoldMT"/>
              </a:rPr>
              <a:t>CPU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924617" y="5961514"/>
            <a:ext cx="933460" cy="223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UUJID+Verdana-Bold"/>
                <a:cs typeface="VUUJID+Verdana-Bold"/>
              </a:rPr>
              <a:t>Part</a:t>
            </a:r>
            <a:r>
              <a:rPr dirty="0" sz="1200" spc="-310">
                <a:solidFill>
                  <a:srgbClr val="000000"/>
                </a:solidFill>
                <a:latin typeface="VUUJID+Verdana-Bold"/>
                <a:cs typeface="VUUJID+Verdana-Bold"/>
              </a:rPr>
              <a:t> </a:t>
            </a:r>
            <a:r>
              <a:rPr dirty="0" sz="1200">
                <a:solidFill>
                  <a:srgbClr val="000000"/>
                </a:solidFill>
                <a:latin typeface="VUUJID+Verdana-Bold"/>
                <a:cs typeface="VUUJID+Verdana-Bold"/>
              </a:rPr>
              <a:t>Disk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460105" y="6053106"/>
            <a:ext cx="933459" cy="223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UUJID+Verdana-Bold"/>
                <a:cs typeface="VUUJID+Verdana-Bold"/>
              </a:rPr>
              <a:t>Part</a:t>
            </a:r>
            <a:r>
              <a:rPr dirty="0" sz="1200" spc="-310">
                <a:solidFill>
                  <a:srgbClr val="000000"/>
                </a:solidFill>
                <a:latin typeface="VUUJID+Verdana-Bold"/>
                <a:cs typeface="VUUJID+Verdana-Bold"/>
              </a:rPr>
              <a:t> </a:t>
            </a:r>
            <a:r>
              <a:rPr dirty="0" sz="1200">
                <a:solidFill>
                  <a:srgbClr val="000000"/>
                </a:solidFill>
                <a:latin typeface="VUUJID+Verdana-Bold"/>
                <a:cs typeface="VUUJID+Verdana-Bold"/>
              </a:rPr>
              <a:t>Disk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4960" y="415019"/>
            <a:ext cx="11584940" cy="7077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27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VUUGUE+MicrosoftYaHei"/>
                <a:cs typeface="VUUGUE+MicrosoftYaHei"/>
              </a:rPr>
              <a:t>讨论</a:t>
            </a:r>
            <a:r>
              <a:rPr dirty="0" sz="4000">
                <a:solidFill>
                  <a:srgbClr val="000000"/>
                </a:solidFill>
                <a:latin typeface="NWENTS+Calibri"/>
                <a:cs typeface="NWENTS+Calibri"/>
              </a:rPr>
              <a:t>1</a:t>
            </a:r>
            <a:r>
              <a:rPr dirty="0" sz="4000">
                <a:solidFill>
                  <a:srgbClr val="000000"/>
                </a:solidFill>
                <a:latin typeface="VUUGUE+MicrosoftYaHei"/>
                <a:cs typeface="VUUGUE+MicrosoftYaHei"/>
              </a:rPr>
              <a:t>：简述图示的页式虚拟存储器的地址变换过程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26780" y="1236039"/>
            <a:ext cx="3532504" cy="933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1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）页表基址寄存器存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放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进程的页表首地址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26780" y="2516199"/>
            <a:ext cx="3532504" cy="1360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2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）根据虚拟地址高位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部分的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虚拟页号找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到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对应的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页表项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26780" y="4223080"/>
            <a:ext cx="3400424" cy="26401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3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）装入位为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1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，取出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页表项中物理页号与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页内地址拼接，形成</a:t>
            </a:r>
          </a:p>
          <a:p>
            <a:pPr marL="0" marR="0">
              <a:lnSpc>
                <a:spcPts val="2795"/>
              </a:lnSpc>
              <a:spcBef>
                <a:spcPts val="442"/>
              </a:spcBef>
              <a:spcAft>
                <a:spcPts val="0"/>
              </a:spcAft>
            </a:pPr>
            <a:r>
              <a:rPr dirty="0" sz="2800" spc="-210">
                <a:solidFill>
                  <a:srgbClr val="000000"/>
                </a:solidFill>
                <a:latin typeface="NWENTS+Calibri"/>
                <a:cs typeface="NWENTS+Calibri"/>
              </a:rPr>
              <a:t>PA</a:t>
            </a:r>
          </a:p>
          <a:p>
            <a:pPr marL="0" marR="0">
              <a:lnSpc>
                <a:spcPts val="3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4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装入位为</a:t>
            </a:r>
            <a:r>
              <a:rPr dirty="0" sz="2800">
                <a:solidFill>
                  <a:srgbClr val="002060"/>
                </a:solidFill>
                <a:latin typeface="NWENTS+Calibri"/>
                <a:cs typeface="NWENTS+Calibri"/>
              </a:rPr>
              <a:t>0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OS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缺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页处理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2949575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层次性结构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81980" y="1202426"/>
            <a:ext cx="690018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2f2f2"/>
                </a:solidFill>
                <a:latin typeface="PRRDUC+Arial-BoldMT"/>
                <a:cs typeface="PRRDUC+Arial-BoldMT"/>
              </a:rPr>
              <a:t>CPU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67194" y="1683829"/>
            <a:ext cx="1327784" cy="23699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875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虚拟地址</a:t>
            </a:r>
          </a:p>
          <a:p>
            <a:pPr marL="0" marR="0">
              <a:lnSpc>
                <a:spcPts val="2646"/>
              </a:lnSpc>
              <a:spcBef>
                <a:spcPts val="519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物理地址</a:t>
            </a:r>
          </a:p>
          <a:p>
            <a:pPr marL="95885" marR="0">
              <a:lnSpc>
                <a:spcPts val="2646"/>
              </a:lnSpc>
              <a:spcBef>
                <a:spcPts val="5328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物理地址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35805" y="2123884"/>
            <a:ext cx="661670" cy="1961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数据</a:t>
            </a:r>
          </a:p>
          <a:p>
            <a:pPr marL="0" marR="0">
              <a:lnSpc>
                <a:spcPts val="2646"/>
              </a:lnSpc>
              <a:spcBef>
                <a:spcPts val="985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数据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38165" y="3170087"/>
            <a:ext cx="760390" cy="13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ASPNLD+TimesNewRomanPS-BoldItalicMT"/>
                <a:cs typeface="ASPNLD+TimesNewRomanPS-BoldItalicMT"/>
              </a:rPr>
              <a:t>cache</a:t>
            </a:r>
          </a:p>
          <a:p>
            <a:pPr marL="44767" marR="0">
              <a:lnSpc>
                <a:spcPts val="2646"/>
              </a:lnSpc>
              <a:spcBef>
                <a:spcPts val="5749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主存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02400" y="4738179"/>
            <a:ext cx="1316534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DMA传送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74945" y="5205285"/>
            <a:ext cx="142557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LRQBMM+MicrosoftYaHei-Bold"/>
                <a:cs typeface="LRQBMM+MicrosoftYaHei-Bold"/>
              </a:rPr>
              <a:t>辅助存储器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421" y="286317"/>
            <a:ext cx="6323113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并行主存系统——</a:t>
            </a:r>
            <a:r>
              <a:rPr dirty="0" sz="3200">
                <a:solidFill>
                  <a:srgbClr val="0000cc"/>
                </a:solidFill>
                <a:latin typeface="VUUGUE+MicrosoftYaHei"/>
                <a:cs typeface="VUUGUE+MicrosoftYaHei"/>
              </a:rPr>
              <a:t>单体多字存储器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0430" y="1058239"/>
            <a:ext cx="5808344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DKLTJ+Wingdings-Regular"/>
                <a:cs typeface="ODKLTJ+Wingdings-Regular"/>
              </a:rPr>
              <a:t></a:t>
            </a:r>
            <a:r>
              <a:rPr dirty="0" sz="2800" spc="-577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一个单体</a:t>
            </a:r>
            <a:r>
              <a:rPr dirty="0" sz="2800">
                <a:solidFill>
                  <a:srgbClr val="9933ff"/>
                </a:solidFill>
                <a:latin typeface="EEOTCV+TimesNewRomanPSMT"/>
                <a:cs typeface="EEOTCV+TimesNewRomanPSMT"/>
              </a:rPr>
              <a:t>m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字（这里</a:t>
            </a:r>
            <a:r>
              <a:rPr dirty="0" sz="2800">
                <a:solidFill>
                  <a:srgbClr val="9933ff"/>
                </a:solidFill>
                <a:latin typeface="EEOTCV+TimesNewRomanPSMT"/>
                <a:cs typeface="EEOTCV+TimesNewRomanPSMT"/>
              </a:rPr>
              <a:t>m=4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）存储器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48327" y="1814710"/>
            <a:ext cx="1535430" cy="268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410">
                <a:solidFill>
                  <a:srgbClr val="0000ff"/>
                </a:solidFill>
                <a:latin typeface="NLBPIO+SimSun"/>
                <a:cs typeface="NLBPIO+SimSun"/>
              </a:rPr>
              <a:t>单字长寄存器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58265" y="2184226"/>
            <a:ext cx="483235" cy="2852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cc"/>
                </a:solidFill>
                <a:latin typeface="VUUGUE+MicrosoftYaHei"/>
                <a:cs typeface="VUUGUE+MicrosoftYaHei"/>
              </a:rPr>
              <a:t>单</a:t>
            </a:r>
          </a:p>
          <a:p>
            <a:pPr marL="0" marR="0">
              <a:lnSpc>
                <a:spcPts val="312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600">
                <a:solidFill>
                  <a:srgbClr val="0000cc"/>
                </a:solidFill>
                <a:latin typeface="VUUGUE+MicrosoftYaHei"/>
                <a:cs typeface="VUUGUE+MicrosoftYaHei"/>
              </a:rPr>
              <a:t>体</a:t>
            </a:r>
          </a:p>
          <a:p>
            <a:pPr marL="0" marR="0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cc"/>
                </a:solidFill>
                <a:latin typeface="VUUGUE+MicrosoftYaHei"/>
                <a:cs typeface="VUUGUE+MicrosoftYaHei"/>
              </a:rPr>
              <a:t>多</a:t>
            </a:r>
          </a:p>
          <a:p>
            <a:pPr marL="0" marR="0">
              <a:lnSpc>
                <a:spcPts val="31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cc"/>
                </a:solidFill>
                <a:latin typeface="VUUGUE+MicrosoftYaHei"/>
                <a:cs typeface="VUUGUE+MicrosoftYaHei"/>
              </a:rPr>
              <a:t>字</a:t>
            </a:r>
          </a:p>
          <a:p>
            <a:pPr marL="0" marR="0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cc"/>
                </a:solidFill>
                <a:latin typeface="VUUGUE+MicrosoftYaHei"/>
                <a:cs typeface="VUUGUE+MicrosoftYaHei"/>
              </a:rPr>
              <a:t>存</a:t>
            </a:r>
          </a:p>
          <a:p>
            <a:pPr marL="0" marR="0">
              <a:lnSpc>
                <a:spcPts val="31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cc"/>
                </a:solidFill>
                <a:latin typeface="VUUGUE+MicrosoftYaHei"/>
                <a:cs typeface="VUUGUE+MicrosoftYaHei"/>
              </a:rPr>
              <a:t>储</a:t>
            </a:r>
          </a:p>
          <a:p>
            <a:pPr marL="0" marR="0">
              <a:lnSpc>
                <a:spcPts val="312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600">
                <a:solidFill>
                  <a:srgbClr val="0000cc"/>
                </a:solidFill>
                <a:latin typeface="VUUGUE+MicrosoftYaHei"/>
                <a:cs typeface="VUUGUE+MicrosoftYaHei"/>
              </a:rPr>
              <a:t>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97273" y="2172520"/>
            <a:ext cx="516407" cy="268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51">
                <a:solidFill>
                  <a:srgbClr val="000000"/>
                </a:solidFill>
                <a:latin typeface="NLBPIO+SimSun"/>
                <a:cs typeface="NLBPIO+SimSun"/>
              </a:rPr>
              <a:t>W位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17950" y="3465828"/>
            <a:ext cx="631764" cy="675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7"/>
              </a:lnSpc>
              <a:spcBef>
                <a:spcPts val="0"/>
              </a:spcBef>
              <a:spcAft>
                <a:spcPts val="0"/>
              </a:spcAft>
            </a:pPr>
            <a:r>
              <a:rPr dirty="0" sz="455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54161" y="3762497"/>
            <a:ext cx="2266068" cy="7430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71956" marR="0">
              <a:lnSpc>
                <a:spcPts val="5551"/>
              </a:lnSpc>
              <a:spcBef>
                <a:spcPts val="0"/>
              </a:spcBef>
              <a:spcAft>
                <a:spcPts val="0"/>
              </a:spcAft>
            </a:pPr>
            <a:r>
              <a:rPr dirty="0" sz="4550">
                <a:solidFill>
                  <a:srgbClr val="000000"/>
                </a:solidFill>
                <a:latin typeface="TNPCRP+SymbolMT"/>
                <a:cs typeface="TNPCRP+SymbolMT"/>
              </a:rPr>
              <a:t></a:t>
            </a:r>
            <a:r>
              <a:rPr dirty="0" sz="4550" spc="206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4550">
                <a:solidFill>
                  <a:srgbClr val="000000"/>
                </a:solidFill>
                <a:latin typeface="TNPCRP+SymbolMT"/>
                <a:cs typeface="TNPCRP+SymbolMT"/>
              </a:rPr>
              <a:t></a:t>
            </a:r>
          </a:p>
          <a:p>
            <a:pPr marL="0" marR="0">
              <a:lnSpc>
                <a:spcPts val="5017"/>
              </a:lnSpc>
              <a:spcBef>
                <a:spcPts val="0"/>
              </a:spcBef>
              <a:spcAft>
                <a:spcPts val="0"/>
              </a:spcAft>
            </a:pPr>
            <a:r>
              <a:rPr dirty="0" sz="455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B</a:t>
            </a:r>
            <a:r>
              <a:rPr dirty="0" sz="4550" spc="489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455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00250" y="4185692"/>
            <a:ext cx="432029" cy="4098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27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559517" y="4277536"/>
            <a:ext cx="733159" cy="7672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7"/>
              </a:lnSpc>
              <a:spcBef>
                <a:spcPts val="0"/>
              </a:spcBef>
              <a:spcAft>
                <a:spcPts val="0"/>
              </a:spcAft>
            </a:pPr>
            <a:r>
              <a:rPr dirty="0" sz="4550" spc="-159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T</a:t>
            </a:r>
            <a:r>
              <a:rPr dirty="0" sz="4000" baseline="-24879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92312" y="4502868"/>
            <a:ext cx="498157" cy="268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199">
                <a:solidFill>
                  <a:srgbClr val="993300"/>
                </a:solidFill>
                <a:latin typeface="NLBPIO+SimSun"/>
                <a:cs typeface="NLBPIO+SimSun"/>
              </a:rPr>
              <a:t>L/4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676203" y="5156702"/>
            <a:ext cx="693318" cy="3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 spc="-527">
                <a:solidFill>
                  <a:srgbClr val="000000"/>
                </a:solidFill>
                <a:latin typeface="NLBPIO+SimSun"/>
                <a:cs typeface="NLBPIO+SimSun"/>
              </a:rPr>
              <a:t>……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91190" y="5606879"/>
            <a:ext cx="1304925" cy="268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412">
                <a:solidFill>
                  <a:srgbClr val="000000"/>
                </a:solidFill>
                <a:latin typeface="NLBPIO+SimSun"/>
                <a:cs typeface="NLBPIO+SimSun"/>
              </a:rPr>
              <a:t>地址寄存器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20090" y="6068764"/>
            <a:ext cx="112014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000000"/>
                </a:solidFill>
                <a:latin typeface="ODKLTJ+Wingdings-Regular"/>
                <a:cs typeface="ODKLTJ+Wingdings-Regular"/>
              </a:rPr>
              <a:t>Ø</a:t>
            </a:r>
            <a:r>
              <a:rPr dirty="0" sz="2150" spc="602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存储器能够每个存储周期读出</a:t>
            </a: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m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个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CPU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字。因此其最大带宽提高到原来的</a:t>
            </a: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m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倍</a:t>
            </a:r>
            <a:r>
              <a:rPr dirty="0" sz="2400" spc="-11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。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7495" y="340089"/>
            <a:ext cx="4713605" cy="12563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27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</a:t>
            </a:r>
            <a:r>
              <a:rPr dirty="0" sz="4000">
                <a:solidFill>
                  <a:srgbClr val="000000"/>
                </a:solidFill>
                <a:latin typeface="ODKLTJ+Wingdings-Regular"/>
                <a:cs typeface="ODKLTJ+Wingdings-Regular"/>
              </a:rPr>
              <a:t></a:t>
            </a:r>
            <a:r>
              <a:rPr dirty="0" sz="4000">
                <a:solidFill>
                  <a:srgbClr val="000000"/>
                </a:solidFill>
                <a:latin typeface="VUUGUE+MicrosoftYaHei"/>
                <a:cs typeface="VUUGUE+MicrosoftYaHei"/>
              </a:rPr>
              <a:t>物理地址</a:t>
            </a:r>
          </a:p>
          <a:p>
            <a:pPr marL="114934" marR="0">
              <a:lnSpc>
                <a:spcPts val="432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VUUGUE+MicrosoftYaHei"/>
                <a:cs typeface="VUUGUE+MicrosoftYaHei"/>
              </a:rPr>
              <a:t>（页命中）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5175" y="3883652"/>
            <a:ext cx="796061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RRDUC+Arial-BoldMT"/>
                <a:cs typeface="PRRDUC+Arial-BoldMT"/>
              </a:rPr>
              <a:t>CPU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78792" y="4117792"/>
            <a:ext cx="1704340" cy="406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PRRDUC+Arial-BoldMT"/>
                <a:cs typeface="PRRDUC+Arial-BoldMT"/>
              </a:rPr>
              <a:t>2)PTEA</a:t>
            </a:r>
            <a:r>
              <a:rPr dirty="0" sz="2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81328" y="4354480"/>
            <a:ext cx="1458992" cy="806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685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LRQBMM+MicrosoftYaHei-Bold"/>
                <a:cs typeface="LRQBMM+MicrosoftYaHei-Bold"/>
              </a:rPr>
              <a:t>Cache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9">
                <a:solidFill>
                  <a:srgbClr val="000000"/>
                </a:solidFill>
                <a:latin typeface="LRQBMM+MicrosoftYaHei-Bold"/>
                <a:cs typeface="LRQBMM+MicrosoftYaHei-Bold"/>
              </a:rPr>
              <a:t>Memory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36297" y="4453072"/>
            <a:ext cx="989964" cy="406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项地址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67521" y="4675203"/>
            <a:ext cx="845205" cy="349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PRRDUC+Arial-BoldMT"/>
                <a:cs typeface="PRRDUC+Arial-BoldMT"/>
              </a:rPr>
              <a:t>1)</a:t>
            </a:r>
            <a:r>
              <a:rPr dirty="0" sz="2200" spc="-708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200" spc="-167">
                <a:solidFill>
                  <a:srgbClr val="000000"/>
                </a:solidFill>
                <a:latin typeface="PRRDUC+Arial-BoldMT"/>
                <a:cs typeface="PRRDUC+Arial-BoldMT"/>
              </a:rPr>
              <a:t>VA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1819" y="4843176"/>
            <a:ext cx="10668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2f2f2"/>
                </a:solidFill>
                <a:latin typeface="LRQBMM+MicrosoftYaHei-Bold"/>
                <a:cs typeface="LRQBMM+MicrosoftYaHei-Bold"/>
              </a:rPr>
              <a:t>处理器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84405" y="4862046"/>
            <a:ext cx="989965" cy="101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495" marR="0">
              <a:lnSpc>
                <a:spcPts val="2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PRRDUC+Arial-BoldMT"/>
                <a:cs typeface="PRRDUC+Arial-BoldMT"/>
              </a:rPr>
              <a:t>3)PTE</a:t>
            </a:r>
          </a:p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页表项</a:t>
            </a:r>
          </a:p>
          <a:p>
            <a:pPr marL="149809" marR="0">
              <a:lnSpc>
                <a:spcPts val="2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spc="-41">
                <a:solidFill>
                  <a:srgbClr val="000000"/>
                </a:solidFill>
                <a:latin typeface="PRRDUC+Arial-BoldMT"/>
                <a:cs typeface="PRRDUC+Arial-BoldMT"/>
              </a:rPr>
              <a:t>4)PA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43109" y="4883092"/>
            <a:ext cx="88051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RRDUC+Arial-BoldMT"/>
                <a:cs typeface="PRRDUC+Arial-BoldMT"/>
              </a:rPr>
              <a:t>MMU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11198" y="5817520"/>
            <a:ext cx="999529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LRQBMM+MicrosoftYaHei-Bold"/>
                <a:cs typeface="LRQBMM+MicrosoftYaHei-Bold"/>
              </a:rPr>
              <a:t>(页表)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71549" y="5848573"/>
            <a:ext cx="959484" cy="406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PRRDUC+Arial-BoldMT"/>
                <a:cs typeface="PRRDUC+Arial-BoldMT"/>
              </a:rPr>
              <a:t>5)</a:t>
            </a:r>
            <a:r>
              <a:rPr dirty="0" sz="22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数据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0850" y="-2175"/>
            <a:ext cx="4713605" cy="12563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27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</a:t>
            </a:r>
            <a:r>
              <a:rPr dirty="0" sz="4000">
                <a:solidFill>
                  <a:srgbClr val="000000"/>
                </a:solidFill>
                <a:latin typeface="ODKLTJ+Wingdings-Regular"/>
                <a:cs typeface="ODKLTJ+Wingdings-Regular"/>
              </a:rPr>
              <a:t></a:t>
            </a:r>
            <a:r>
              <a:rPr dirty="0" sz="4000">
                <a:solidFill>
                  <a:srgbClr val="000000"/>
                </a:solidFill>
                <a:latin typeface="VUUGUE+MicrosoftYaHei"/>
                <a:cs typeface="VUUGUE+MicrosoftYaHei"/>
              </a:rPr>
              <a:t>物理地址</a:t>
            </a:r>
          </a:p>
          <a:p>
            <a:pPr marL="0" marR="0">
              <a:lnSpc>
                <a:spcPts val="431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VUUGUE+MicrosoftYaHei"/>
                <a:cs typeface="VUUGUE+MicrosoftYaHei"/>
              </a:rPr>
              <a:t>（缺页）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05369" y="2683985"/>
            <a:ext cx="25908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2f2f2"/>
                </a:solidFill>
                <a:latin typeface="VUUGUE+MicrosoftYaHei"/>
                <a:cs typeface="VUUGUE+MicrosoftYaHei"/>
              </a:rPr>
              <a:t>缺页异常处理程序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05246" y="2897250"/>
            <a:ext cx="888081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VRSMM+ArialMT"/>
                <a:cs typeface="OVRSMM+ArialMT"/>
              </a:rPr>
              <a:t>4)</a:t>
            </a: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异常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5328" y="3547922"/>
            <a:ext cx="3179796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VRSMM+ArialMT"/>
                <a:cs typeface="OVRSMM+ArialMT"/>
              </a:rPr>
              <a:t>7)</a:t>
            </a: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返回产生缺页异常的进程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9078" y="4199415"/>
            <a:ext cx="902774" cy="434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RRDUC+Arial-BoldMT"/>
                <a:cs typeface="PRRDUC+Arial-BoldMT"/>
              </a:rPr>
              <a:t>CPU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015946" y="4544555"/>
            <a:ext cx="1142716" cy="16961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5)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调出页</a:t>
            </a:r>
          </a:p>
          <a:p>
            <a:pPr marL="0" marR="0">
              <a:lnSpc>
                <a:spcPts val="2646"/>
              </a:lnSpc>
              <a:spcBef>
                <a:spcPts val="7812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6)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调入页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6546" y="4577121"/>
            <a:ext cx="1057920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2)PTEA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33918" y="4738573"/>
            <a:ext cx="892432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Cache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60624" y="5039922"/>
            <a:ext cx="732540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-38">
                <a:solidFill>
                  <a:srgbClr val="000000"/>
                </a:solidFill>
                <a:latin typeface="PRRDUC+Arial-BoldMT"/>
                <a:cs typeface="PRRDUC+Arial-BoldMT"/>
              </a:rPr>
              <a:t>1)VA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85964" y="5043373"/>
            <a:ext cx="1186972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7">
                <a:solidFill>
                  <a:srgbClr val="000000"/>
                </a:solidFill>
                <a:latin typeface="VUUGUE+MicrosoftYaHei"/>
                <a:cs typeface="VUUGUE+MicrosoftYaHei"/>
              </a:rPr>
              <a:t>Memory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67758" y="5082024"/>
            <a:ext cx="88051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MMU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03235" y="5190458"/>
            <a:ext cx="10668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2f2f2"/>
                </a:solidFill>
                <a:latin typeface="VUUGUE+MicrosoftYaHei"/>
                <a:cs typeface="VUUGUE+MicrosoftYaHei"/>
              </a:rPr>
              <a:t>处理器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490429" y="5428684"/>
            <a:ext cx="7620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VUUGUE+MicrosoftYaHei"/>
                <a:cs typeface="VUUGUE+MicrosoftYaHei"/>
              </a:rPr>
              <a:t>磁盘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18631" y="5509593"/>
            <a:ext cx="874031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3)PTE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763764" y="5713933"/>
            <a:ext cx="831758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(页表)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5941240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虚存，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，主存层次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94652" y="1642910"/>
            <a:ext cx="1340779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ff"/>
                </a:solidFill>
                <a:latin typeface="PRRDUC+Arial-BoldMT"/>
                <a:cs typeface="PRRDUC+Arial-BoldMT"/>
              </a:rPr>
              <a:t>PTEA</a:t>
            </a:r>
            <a:r>
              <a:rPr dirty="0" sz="2000">
                <a:solidFill>
                  <a:srgbClr val="0000ff"/>
                </a:solidFill>
                <a:latin typeface="LRQBMM+MicrosoftYaHei-Bold"/>
                <a:cs typeface="LRQBMM+MicrosoftYaHei-Bold"/>
              </a:rPr>
              <a:t>命中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96446" y="1803450"/>
            <a:ext cx="1637936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3)PTE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页表项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44420" y="2235279"/>
            <a:ext cx="874031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highlight>
                  <a:srgbClr val="ffff00"/>
                </a:highlight>
                <a:latin typeface="PRRDUC+Arial-BoldMT"/>
                <a:cs typeface="PRRDUC+Arial-BoldMT"/>
              </a:rPr>
              <a:t>3)</a:t>
            </a: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PTE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38694" y="2443013"/>
            <a:ext cx="690018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CPU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76831" y="2507513"/>
            <a:ext cx="40703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块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05967" y="2553614"/>
            <a:ext cx="407035" cy="12885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高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速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缓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存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08791" y="2586824"/>
            <a:ext cx="2142491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2)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PTEA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页表地址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47668" y="2655760"/>
            <a:ext cx="407035" cy="9837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存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储</a:t>
            </a:r>
          </a:p>
          <a:p>
            <a:pPr marL="0" marR="0">
              <a:lnSpc>
                <a:spcPts val="23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器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196110" y="2882315"/>
            <a:ext cx="1582419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2)PTEA缺失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007918" y="3080325"/>
            <a:ext cx="782694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1)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000" spc="-149">
                <a:solidFill>
                  <a:srgbClr val="000000"/>
                </a:solidFill>
                <a:latin typeface="PRRDUC+Arial-BoldMT"/>
                <a:cs typeface="PRRDUC+Arial-BoldMT"/>
              </a:rPr>
              <a:t>VA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649095" y="3216617"/>
            <a:ext cx="91630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2f2f2"/>
                </a:solidFill>
                <a:latin typeface="LRQBMM+MicrosoftYaHei-Bold"/>
                <a:cs typeface="LRQBMM+MicrosoftYaHei-Bold"/>
              </a:rPr>
              <a:t>处理器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88041" y="3249844"/>
            <a:ext cx="760515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MMU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632354" y="3311122"/>
            <a:ext cx="831509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PTEA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30761" y="3627999"/>
            <a:ext cx="732540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-38">
                <a:solidFill>
                  <a:srgbClr val="000000"/>
                </a:solidFill>
                <a:latin typeface="PRRDUC+Arial-BoldMT"/>
                <a:cs typeface="PRRDUC+Arial-BoldMT"/>
              </a:rPr>
              <a:t>4)PA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320493" y="3856418"/>
            <a:ext cx="2459792" cy="392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highlight>
                  <a:srgbClr val="ffff00"/>
                </a:highlight>
                <a:latin typeface="LRQBMM+MicrosoftYaHei-Bold"/>
                <a:cs typeface="LRQBMM+MicrosoftYaHei-Bold"/>
              </a:rPr>
              <a:t>4)</a:t>
            </a:r>
            <a:r>
              <a:rPr dirty="0" sz="2000" spc="-33">
                <a:solidFill>
                  <a:srgbClr val="000000"/>
                </a:solidFill>
                <a:latin typeface="LRQBMM+MicrosoftYaHei-Bold"/>
                <a:cs typeface="LRQBMM+MicrosoftYaHei-Bold"/>
              </a:rPr>
              <a:t>PA缺失</a:t>
            </a:r>
            <a:r>
              <a:rPr dirty="0" sz="2000" spc="2740">
                <a:solidFill>
                  <a:srgbClr val="0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(页表)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051967" y="4077614"/>
            <a:ext cx="916305" cy="678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部分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页表块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41499" y="4285225"/>
            <a:ext cx="506128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-149">
                <a:solidFill>
                  <a:srgbClr val="000000"/>
                </a:solidFill>
                <a:latin typeface="PRRDUC+Arial-BoldMT"/>
                <a:cs typeface="PRRDUC+Arial-BoldMT"/>
              </a:rPr>
              <a:t>PA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428655" y="4780906"/>
            <a:ext cx="902379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5)data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56079" y="4784127"/>
            <a:ext cx="1172556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highlight>
                  <a:srgbClr val="ffff00"/>
                </a:highlight>
                <a:latin typeface="LRQBMM+MicrosoftYaHei-Bold"/>
                <a:cs typeface="LRQBMM+MicrosoftYaHei-Bold"/>
              </a:rPr>
              <a:t>5)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数据块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954405" y="5282247"/>
            <a:ext cx="1015398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-74">
                <a:solidFill>
                  <a:srgbClr val="0000ff"/>
                </a:solidFill>
                <a:latin typeface="PRRDUC+Arial-BoldMT"/>
                <a:cs typeface="PRRDUC+Arial-BoldMT"/>
              </a:rPr>
              <a:t>PA</a:t>
            </a:r>
            <a:r>
              <a:rPr dirty="0" sz="2000">
                <a:solidFill>
                  <a:srgbClr val="0000ff"/>
                </a:solidFill>
                <a:latin typeface="LRQBMM+MicrosoftYaHei-Bold"/>
                <a:cs typeface="LRQBMM+MicrosoftYaHei-Bold"/>
              </a:rPr>
              <a:t>命中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2910" y="206253"/>
            <a:ext cx="10325101" cy="13033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528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快表提高页式管理速度</a:t>
            </a:r>
          </a:p>
          <a:p>
            <a:pPr marL="0" marR="0">
              <a:lnSpc>
                <a:spcPts val="3563"/>
              </a:lnSpc>
              <a:spcBef>
                <a:spcPts val="585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页表存放在主存，虚存空间即使命中也须先查页表，再访问主存，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1510" y="1636155"/>
            <a:ext cx="4953000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2060"/>
                </a:solidFill>
                <a:highlight>
                  <a:srgbClr val="ffff00"/>
                </a:highlight>
                <a:latin typeface="VUUGUE+MicrosoftYaHei"/>
                <a:cs typeface="VUUGUE+MicrosoftYaHei"/>
              </a:rPr>
              <a:t>两次访存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才能取出数据，速度慢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2910" y="2380375"/>
            <a:ext cx="5732615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ff000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ff000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ff0000"/>
                </a:solidFill>
                <a:latin typeface="VUUGUE+MicrosoftYaHei"/>
                <a:cs typeface="VUUGUE+MicrosoftYaHei"/>
              </a:rPr>
              <a:t>多级页表结构更慢</a:t>
            </a:r>
            <a:r>
              <a:rPr dirty="0" sz="2700">
                <a:solidFill>
                  <a:srgbClr val="ff0000"/>
                </a:solidFill>
                <a:latin typeface="NWENTS+Calibri"/>
                <a:cs typeface="NWENTS+Calibri"/>
              </a:rPr>
              <a:t>(</a:t>
            </a:r>
            <a:r>
              <a:rPr dirty="0" sz="2700">
                <a:solidFill>
                  <a:srgbClr val="ff0000"/>
                </a:solidFill>
                <a:latin typeface="VUUGUE+MicrosoftYaHei"/>
                <a:cs typeface="VUUGUE+MicrosoftYaHei"/>
              </a:rPr>
              <a:t>什么是多级页表</a:t>
            </a:r>
            <a:r>
              <a:rPr dirty="0" sz="2700">
                <a:solidFill>
                  <a:srgbClr val="ff0000"/>
                </a:solidFill>
                <a:latin typeface="NWENTS+Calibri"/>
                <a:cs typeface="NWENTS+Calibri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9870" y="2934161"/>
            <a:ext cx="7081793" cy="10330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404040"/>
                </a:solidFill>
                <a:latin typeface="NLBPIO+SimSun"/>
                <a:cs typeface="NLBPIO+SimSun"/>
              </a:rPr>
              <a:t>每个进程拥有独立的</a:t>
            </a:r>
            <a:r>
              <a:rPr dirty="0" sz="2600">
                <a:solidFill>
                  <a:srgbClr val="404040"/>
                </a:solidFill>
                <a:latin typeface="NWENTS+Calibri"/>
                <a:cs typeface="NWENTS+Calibri"/>
              </a:rPr>
              <a:t>4G</a:t>
            </a:r>
            <a:r>
              <a:rPr dirty="0" sz="2600">
                <a:solidFill>
                  <a:srgbClr val="404040"/>
                </a:solidFill>
                <a:latin typeface="NWENTS+Calibri"/>
                <a:cs typeface="NWENTS+Calibri"/>
              </a:rPr>
              <a:t> </a:t>
            </a:r>
            <a:r>
              <a:rPr dirty="0" sz="2600">
                <a:solidFill>
                  <a:srgbClr val="404040"/>
                </a:solidFill>
                <a:latin typeface="NLBPIO+SimSun"/>
                <a:cs typeface="NLBPIO+SimSun"/>
              </a:rPr>
              <a:t>地址空间</a:t>
            </a:r>
            <a:r>
              <a:rPr dirty="0" sz="2600">
                <a:solidFill>
                  <a:srgbClr val="404040"/>
                </a:solidFill>
                <a:latin typeface="VUUGUE+MicrosoftYaHei"/>
                <a:cs typeface="VUUGUE+MicrosoftYaHei"/>
              </a:rPr>
              <a:t>，页</a:t>
            </a:r>
            <a:r>
              <a:rPr dirty="0" sz="2500">
                <a:solidFill>
                  <a:srgbClr val="404040"/>
                </a:solidFill>
                <a:latin typeface="VUUGUE+MicrosoftYaHei"/>
                <a:cs typeface="VUUGUE+MicrosoftYaHei"/>
              </a:rPr>
              <a:t>的大小</a:t>
            </a:r>
            <a:r>
              <a:rPr dirty="0" sz="2500">
                <a:solidFill>
                  <a:srgbClr val="404040"/>
                </a:solidFill>
                <a:latin typeface="NWENTS+Calibri"/>
                <a:cs typeface="NWENTS+Calibri"/>
              </a:rPr>
              <a:t>4KB</a:t>
            </a:r>
          </a:p>
          <a:p>
            <a:pPr marL="0" marR="0">
              <a:lnSpc>
                <a:spcPts val="3292"/>
              </a:lnSpc>
              <a:spcBef>
                <a:spcPts val="1103"/>
              </a:spcBef>
              <a:spcAft>
                <a:spcPts val="0"/>
              </a:spcAft>
            </a:pPr>
            <a:r>
              <a:rPr dirty="0" sz="2500">
                <a:solidFill>
                  <a:srgbClr val="404040"/>
                </a:solidFill>
                <a:latin typeface="NWENTS+Calibri"/>
                <a:cs typeface="NWENTS+Calibri"/>
              </a:rPr>
              <a:t>1</a:t>
            </a:r>
            <a:r>
              <a:rPr dirty="0" sz="2500">
                <a:solidFill>
                  <a:srgbClr val="404040"/>
                </a:solidFill>
                <a:latin typeface="VUUGUE+MicrosoftYaHei"/>
                <a:cs typeface="VUUGUE+MicrosoftYaHei"/>
              </a:rPr>
              <a:t>）</a:t>
            </a:r>
            <a:r>
              <a:rPr dirty="0" sz="2500" spc="-58">
                <a:solidFill>
                  <a:srgbClr val="404040"/>
                </a:solidFill>
                <a:latin typeface="NWENTS+Calibri"/>
                <a:cs typeface="NWENTS+Calibri"/>
              </a:rPr>
              <a:t>VA</a:t>
            </a:r>
            <a:r>
              <a:rPr dirty="0" sz="2500">
                <a:solidFill>
                  <a:srgbClr val="404040"/>
                </a:solidFill>
                <a:latin typeface="VUUGUE+MicrosoftYaHei"/>
                <a:cs typeface="VUUGUE+MicrosoftYaHei"/>
              </a:rPr>
              <a:t>位数？页内地址位数？虚页数？虚页号位数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21460" y="4164171"/>
            <a:ext cx="512648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NPHITG+Calibri-Bold"/>
                <a:cs typeface="NPHITG+Calibri-Bold"/>
              </a:rPr>
              <a:t>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33751" y="4164171"/>
            <a:ext cx="51264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NPHITG+Calibri-Bold"/>
                <a:cs typeface="NPHITG+Calibri-Bold"/>
              </a:rPr>
              <a:t>12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23462" y="4164171"/>
            <a:ext cx="1571827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NPHITG+Calibri-Bold"/>
                <a:cs typeface="NPHITG+Calibri-Bold"/>
              </a:rPr>
              <a:t>2</a:t>
            </a:r>
            <a:r>
              <a:rPr dirty="0" sz="2700" baseline="25000">
                <a:solidFill>
                  <a:srgbClr val="002060"/>
                </a:solidFill>
                <a:latin typeface="NPHITG+Calibri-Bold"/>
                <a:cs typeface="NPHITG+Calibri-Bold"/>
              </a:rPr>
              <a:t>20</a:t>
            </a:r>
            <a:r>
              <a:rPr dirty="0" sz="2700" baseline="25000" spc="3459">
                <a:solidFill>
                  <a:srgbClr val="002060"/>
                </a:solidFill>
                <a:latin typeface="NPHITG+Calibri-Bold"/>
                <a:cs typeface="NPHITG+Calibri-Bold"/>
              </a:rPr>
              <a:t> </a:t>
            </a:r>
            <a:r>
              <a:rPr dirty="0" sz="2800">
                <a:solidFill>
                  <a:srgbClr val="002060"/>
                </a:solidFill>
                <a:latin typeface="NPHITG+Calibri-Bold"/>
                <a:cs typeface="NPHITG+Calibri-Bold"/>
              </a:rPr>
              <a:t>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9870" y="4671521"/>
            <a:ext cx="4136390" cy="474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404040"/>
                </a:solidFill>
                <a:latin typeface="NWENTS+Calibri"/>
                <a:cs typeface="NWENTS+Calibri"/>
              </a:rPr>
              <a:t>2</a:t>
            </a:r>
            <a:r>
              <a:rPr dirty="0" sz="2500">
                <a:solidFill>
                  <a:srgbClr val="404040"/>
                </a:solidFill>
                <a:latin typeface="VUUGUE+MicrosoftYaHei"/>
                <a:cs typeface="VUUGUE+MicrosoftYaHei"/>
              </a:rPr>
              <a:t>）整个页表共有？个表项</a:t>
            </a:r>
            <a:r>
              <a:rPr dirty="0" sz="2600">
                <a:solidFill>
                  <a:srgbClr val="404040"/>
                </a:solidFill>
                <a:latin typeface="VUUGUE+MicrosoftYaHei"/>
                <a:cs typeface="VUUGUE+MicrosoftYaHei"/>
              </a:rPr>
              <a:t>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27629" y="5336698"/>
            <a:ext cx="609236" cy="36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5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7030a0"/>
                </a:solidFill>
                <a:latin typeface="NPHITG+Calibri-Bold"/>
                <a:cs typeface="NPHITG+Calibri-Bold"/>
              </a:rPr>
              <a:t>1M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4520" y="5819601"/>
            <a:ext cx="5837386" cy="474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ff0000"/>
                </a:solidFill>
                <a:latin typeface="VUUGUE+MicrosoftYaHei"/>
                <a:cs typeface="VUUGUE+MicrosoftYaHei"/>
              </a:rPr>
              <a:t>远大于一个页面（</a:t>
            </a:r>
            <a:r>
              <a:rPr dirty="0" sz="2600">
                <a:solidFill>
                  <a:srgbClr val="ff0000"/>
                </a:solidFill>
                <a:latin typeface="NWENTS+Calibri"/>
                <a:cs typeface="NWENTS+Calibri"/>
              </a:rPr>
              <a:t>4K</a:t>
            </a:r>
            <a:r>
              <a:rPr dirty="0" sz="2600">
                <a:solidFill>
                  <a:srgbClr val="ff0000"/>
                </a:solidFill>
                <a:latin typeface="VUUGUE+MicrosoftYaHei"/>
                <a:cs typeface="VUUGUE+MicrosoftYaHei"/>
              </a:rPr>
              <a:t>），</a:t>
            </a:r>
            <a:r>
              <a:rPr dirty="0" sz="2000">
                <a:solidFill>
                  <a:srgbClr val="7030a0"/>
                </a:solidFill>
                <a:latin typeface="LRQBMM+MicrosoftYaHei-Bold"/>
                <a:cs typeface="LRQBMM+MicrosoftYaHei-Bold"/>
              </a:rPr>
              <a:t>一个页放不下页表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7375" y="512534"/>
            <a:ext cx="9514205" cy="39132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CJTCGQ+FangSong"/>
                <a:cs typeface="CJTCGQ+FangSong"/>
              </a:rPr>
              <a:t>例：虚拟存储空间大小Nv＝4GB，页的大小Np＝1KB，</a:t>
            </a:r>
          </a:p>
          <a:p>
            <a:pPr marL="2032000" marR="0">
              <a:lnSpc>
                <a:spcPts val="3205"/>
              </a:lnSpc>
              <a:spcBef>
                <a:spcPts val="1265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CJTCGQ+FangSong"/>
                <a:cs typeface="CJTCGQ+FangSong"/>
              </a:rPr>
              <a:t>每个页表存储字占用4个字节。</a:t>
            </a:r>
          </a:p>
          <a:p>
            <a:pPr marL="0" marR="0">
              <a:lnSpc>
                <a:spcPts val="4230"/>
              </a:lnSpc>
              <a:spcBef>
                <a:spcPts val="728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NWENTS+Calibri"/>
                <a:cs typeface="NWENTS+Calibri"/>
              </a:rPr>
              <a:t>1</a:t>
            </a:r>
            <a:r>
              <a:rPr dirty="0" sz="3200">
                <a:solidFill>
                  <a:srgbClr val="404040"/>
                </a:solidFill>
                <a:latin typeface="VUUGUE+MicrosoftYaHei"/>
                <a:cs typeface="VUUGUE+MicrosoftYaHei"/>
              </a:rPr>
              <a:t>）整个页表共有？个表项，</a:t>
            </a:r>
          </a:p>
          <a:p>
            <a:pPr marL="2486025" marR="0">
              <a:lnSpc>
                <a:spcPts val="3205"/>
              </a:lnSpc>
              <a:spcBef>
                <a:spcPts val="1172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NWENTS+Calibri"/>
                <a:cs typeface="NWENTS+Calibri"/>
              </a:rPr>
              <a:t>4G/1k=4M</a:t>
            </a:r>
          </a:p>
          <a:p>
            <a:pPr marL="1196975" marR="0">
              <a:lnSpc>
                <a:spcPts val="4230"/>
              </a:lnSpc>
              <a:spcBef>
                <a:spcPts val="382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VUUGUE+MicrosoftYaHei"/>
                <a:cs typeface="VUUGUE+MicrosoftYaHei"/>
              </a:rPr>
              <a:t>一个页面能存页面项个数</a:t>
            </a:r>
            <a:r>
              <a:rPr dirty="0" sz="3200" spc="1953">
                <a:solidFill>
                  <a:srgbClr val="404040"/>
                </a:solidFill>
                <a:latin typeface="VUUGUE+MicrosoftYaHei"/>
                <a:cs typeface="VUUGUE+MicrosoftYaHei"/>
              </a:rPr>
              <a:t> </a:t>
            </a:r>
            <a:r>
              <a:rPr dirty="0" sz="3200">
                <a:solidFill>
                  <a:srgbClr val="404040"/>
                </a:solidFill>
                <a:latin typeface="NWENTS+Calibri"/>
                <a:cs typeface="NWENTS+Calibri"/>
              </a:rPr>
              <a:t>1K/4=256</a:t>
            </a:r>
          </a:p>
          <a:p>
            <a:pPr marL="1841500" marR="0">
              <a:lnSpc>
                <a:spcPts val="4230"/>
              </a:lnSpc>
              <a:spcBef>
                <a:spcPts val="239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NWENTS+Calibri"/>
                <a:cs typeface="NWENTS+Calibri"/>
              </a:rPr>
              <a:t>4M&gt;&gt;256</a:t>
            </a:r>
            <a:r>
              <a:rPr dirty="0" sz="3200" spc="725">
                <a:solidFill>
                  <a:srgbClr val="404040"/>
                </a:solidFill>
                <a:latin typeface="NWENTS+Calibri"/>
                <a:cs typeface="NWENTS+Calibri"/>
              </a:rPr>
              <a:t> </a:t>
            </a:r>
            <a:r>
              <a:rPr dirty="0" sz="3200">
                <a:solidFill>
                  <a:srgbClr val="404040"/>
                </a:solidFill>
                <a:latin typeface="NWENTS+Calibri"/>
                <a:cs typeface="NWENTS+Calibri"/>
              </a:rPr>
              <a:t>,</a:t>
            </a:r>
            <a:r>
              <a:rPr dirty="0" sz="3200" spc="728">
                <a:solidFill>
                  <a:srgbClr val="404040"/>
                </a:solidFill>
                <a:latin typeface="NWENTS+Calibri"/>
                <a:cs typeface="NWENTS+Calibri"/>
              </a:rPr>
              <a:t> </a:t>
            </a:r>
            <a:r>
              <a:rPr dirty="0" sz="3200">
                <a:solidFill>
                  <a:srgbClr val="404040"/>
                </a:solidFill>
                <a:latin typeface="VUUGUE+MicrosoftYaHei"/>
                <a:cs typeface="VUUGUE+MicrosoftYaHei"/>
              </a:rPr>
              <a:t>所以需要建立多级页表。</a:t>
            </a:r>
          </a:p>
          <a:p>
            <a:pPr marL="0" marR="0">
              <a:lnSpc>
                <a:spcPts val="4230"/>
              </a:lnSpc>
              <a:spcBef>
                <a:spcPts val="289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VUUGUE+MicrosoftYaHei"/>
                <a:cs typeface="VUUGUE+MicrosoftYaHei"/>
              </a:rPr>
              <a:t>页表的级数？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11652" y="5032495"/>
            <a:ext cx="4419342" cy="5239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</a:t>
            </a:r>
            <a:r>
              <a:rPr dirty="0" sz="3000" spc="8094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</a:t>
            </a:r>
            <a:r>
              <a:rPr dirty="0" sz="3000" spc="811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</a:t>
            </a:r>
            <a:r>
              <a:rPr dirty="0" sz="3000" spc="6388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44920" y="5071738"/>
            <a:ext cx="1582767" cy="506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</a:t>
            </a:r>
            <a:r>
              <a:rPr dirty="0" sz="3000" spc="7157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98609" y="5093974"/>
            <a:ext cx="4639348" cy="4611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31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log</a:t>
            </a:r>
            <a:r>
              <a:rPr dirty="0" sz="21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  <a:r>
              <a:rPr dirty="0" sz="3000" spc="-47">
                <a:solidFill>
                  <a:srgbClr val="000000"/>
                </a:solidFill>
                <a:latin typeface="EEOTCV+TimesNewRomanPSMT"/>
                <a:cs typeface="EEOTCV+TimesNewRomanPSMT"/>
              </a:rPr>
              <a:t>4</a:t>
            </a:r>
            <a:r>
              <a:rPr dirty="0" sz="30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G</a:t>
            </a:r>
            <a:r>
              <a:rPr dirty="0" sz="3000" spc="947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log</a:t>
            </a:r>
            <a:r>
              <a:rPr dirty="0" sz="21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  <a:r>
              <a:rPr dirty="0" sz="3000" spc="-93">
                <a:solidFill>
                  <a:srgbClr val="000000"/>
                </a:solidFill>
                <a:latin typeface="EEOTCV+TimesNewRomanPSMT"/>
                <a:cs typeface="EEOTCV+TimesNewRomanPSMT"/>
              </a:rPr>
              <a:t>1</a:t>
            </a:r>
            <a:r>
              <a:rPr dirty="0" sz="30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K</a:t>
            </a:r>
            <a:r>
              <a:rPr dirty="0" sz="3000" spc="4741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32</a:t>
            </a:r>
            <a:r>
              <a:rPr dirty="0" sz="3000" spc="1578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10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90012" y="5292972"/>
            <a:ext cx="920653" cy="6072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947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g</a:t>
            </a:r>
            <a:r>
              <a:rPr dirty="0" sz="3000" spc="801">
                <a:solidFill>
                  <a:srgbClr val="000000"/>
                </a:solidFill>
                <a:latin typeface="TNPCRP+SymbolMT"/>
                <a:cs typeface="TNPCRP+SymbolMT"/>
              </a:rPr>
              <a:t></a:t>
            </a:r>
            <a:r>
              <a:rPr dirty="0" sz="4500" baseline="-26536">
                <a:solidFill>
                  <a:srgbClr val="000000"/>
                </a:solidFill>
                <a:latin typeface="TNPCRP+SymbolMT"/>
                <a:cs typeface="TNPCRP+SymbolMT"/>
              </a:rPr>
              <a:t> 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34099" y="5292972"/>
            <a:ext cx="2482214" cy="506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</a:t>
            </a:r>
            <a:r>
              <a:rPr dirty="0" sz="3000" spc="11087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000" spc="660">
                <a:solidFill>
                  <a:srgbClr val="000000"/>
                </a:solidFill>
                <a:latin typeface="TNPCRP+SymbolMT"/>
                <a:cs typeface="TNPCRP+SymbolMT"/>
              </a:rPr>
              <a:t></a:t>
            </a: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 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82830" y="5394076"/>
            <a:ext cx="299013" cy="506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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44920" y="5433320"/>
            <a:ext cx="1582767" cy="506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</a:t>
            </a:r>
            <a:r>
              <a:rPr dirty="0" sz="3000" spc="7157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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41522" y="5592705"/>
            <a:ext cx="4686166" cy="5584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log</a:t>
            </a:r>
            <a:r>
              <a:rPr dirty="0" sz="21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  <a:r>
              <a:rPr dirty="0" sz="3000" spc="-93">
                <a:solidFill>
                  <a:srgbClr val="000000"/>
                </a:solidFill>
                <a:latin typeface="EEOTCV+TimesNewRomanPSMT"/>
                <a:cs typeface="EEOTCV+TimesNewRomanPSMT"/>
              </a:rPr>
              <a:t>1</a:t>
            </a:r>
            <a:r>
              <a:rPr dirty="0" sz="3000" spc="831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K</a:t>
            </a:r>
            <a:r>
              <a:rPr dirty="0" sz="3000" spc="482">
                <a:solidFill>
                  <a:srgbClr val="000000"/>
                </a:solidFill>
                <a:latin typeface="TNPCRP+SymbolMT"/>
                <a:cs typeface="TNPCRP+SymbolMT"/>
              </a:rPr>
              <a:t></a:t>
            </a: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log</a:t>
            </a:r>
            <a:r>
              <a:rPr dirty="0" sz="21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4</a:t>
            </a:r>
            <a:r>
              <a:rPr dirty="0" sz="3000" spc="5148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3000" spc="743">
                <a:solidFill>
                  <a:srgbClr val="000000"/>
                </a:solidFill>
                <a:latin typeface="TNPCRP+SymbolMT"/>
                <a:cs typeface="TNPCRP+SymbolMT"/>
              </a:rPr>
              <a:t></a:t>
            </a: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10</a:t>
            </a:r>
            <a:r>
              <a:rPr dirty="0" sz="3000" spc="-27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3000" spc="529">
                <a:solidFill>
                  <a:srgbClr val="000000"/>
                </a:solidFill>
                <a:latin typeface="TNPCRP+SymbolMT"/>
                <a:cs typeface="TNPCRP+SymbolMT"/>
              </a:rPr>
              <a:t></a:t>
            </a:r>
            <a:r>
              <a:rPr dirty="0" sz="30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  <a:r>
              <a:rPr dirty="0" sz="3000" spc="301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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11652" y="5684297"/>
            <a:ext cx="299013" cy="506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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82830" y="5684297"/>
            <a:ext cx="299013" cy="506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0000"/>
                </a:solidFill>
                <a:latin typeface="TNPCRP+SymbolMT"/>
                <a:cs typeface="TNPCRP+SymbolMT"/>
              </a:rPr>
              <a:t>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6740" y="512534"/>
            <a:ext cx="10328274" cy="835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4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CJTCGQ+FangSong"/>
                <a:cs typeface="CJTCGQ+FangSong"/>
              </a:rPr>
              <a:t>虚拟存储空间大小Nv＝4GB，页的大小Np＝1KB，每个页表</a:t>
            </a:r>
          </a:p>
          <a:p>
            <a:pPr marL="0" marR="0">
              <a:lnSpc>
                <a:spcPts val="30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CJTCGQ+FangSong"/>
                <a:cs typeface="CJTCGQ+FangSong"/>
              </a:rPr>
              <a:t>存储字占用4个字节。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6740" y="1719423"/>
            <a:ext cx="4777056" cy="1062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整个页表共有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4M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个表项，</a:t>
            </a:r>
          </a:p>
          <a:p>
            <a:pPr marL="368299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一个页面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=256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6740" y="2806858"/>
            <a:ext cx="2484334" cy="445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2060"/>
                </a:solidFill>
                <a:latin typeface="NWENTS+Calibri"/>
                <a:cs typeface="NWENTS+Calibri"/>
              </a:rPr>
              <a:t>1)4M/256=2</a:t>
            </a:r>
            <a:r>
              <a:rPr dirty="0" sz="3100" baseline="25000" spc="16">
                <a:solidFill>
                  <a:srgbClr val="002060"/>
                </a:solidFill>
                <a:latin typeface="NWENTS+Calibri"/>
                <a:cs typeface="NWENTS+Calibri"/>
              </a:rPr>
              <a:t>14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6740" y="471259"/>
            <a:ext cx="10328274" cy="786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4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CJTCGQ+FangSong"/>
                <a:cs typeface="CJTCGQ+FangSong"/>
              </a:rPr>
              <a:t>虚拟存储空间大小Nv＝4GB，页的大小Np＝1KB，每个页表</a:t>
            </a:r>
          </a:p>
          <a:p>
            <a:pPr marL="0" marR="0">
              <a:lnSpc>
                <a:spcPts val="2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CJTCGQ+FangSong"/>
                <a:cs typeface="CJTCGQ+FangSong"/>
              </a:rPr>
              <a:t>存储字占用4个字节。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6740" y="1719423"/>
            <a:ext cx="4777056" cy="1062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整个页表共有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4M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个表项，</a:t>
            </a:r>
          </a:p>
          <a:p>
            <a:pPr marL="368299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一个页面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=256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6740" y="2806858"/>
            <a:ext cx="2484334" cy="445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2060"/>
                </a:solidFill>
                <a:latin typeface="NWENTS+Calibri"/>
                <a:cs typeface="NWENTS+Calibri"/>
              </a:rPr>
              <a:t>1)4M/256=2</a:t>
            </a:r>
            <a:r>
              <a:rPr dirty="0" sz="3100" baseline="25000" spc="16">
                <a:solidFill>
                  <a:srgbClr val="002060"/>
                </a:solidFill>
                <a:latin typeface="NWENTS+Calibri"/>
                <a:cs typeface="NWENTS+Calibri"/>
              </a:rPr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6740" y="3611403"/>
            <a:ext cx="2270974" cy="445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2)2</a:t>
            </a:r>
            <a:r>
              <a:rPr dirty="0" sz="3100" baseline="25000" spc="16">
                <a:solidFill>
                  <a:srgbClr val="000000"/>
                </a:solidFill>
                <a:latin typeface="NWENTS+Calibri"/>
                <a:cs typeface="NWENTS+Calibri"/>
              </a:rPr>
              <a:t>14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/256=2</a:t>
            </a:r>
            <a:r>
              <a:rPr dirty="0" sz="3100" baseline="25000">
                <a:solidFill>
                  <a:srgbClr val="000000"/>
                </a:solidFill>
                <a:latin typeface="NWENTS+Calibri"/>
                <a:cs typeface="NWENTS+Calibri"/>
              </a:rPr>
              <a:t>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6740" y="471259"/>
            <a:ext cx="10328274" cy="786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4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CJTCGQ+FangSong"/>
                <a:cs typeface="CJTCGQ+FangSong"/>
              </a:rPr>
              <a:t>虚拟存储空间大小Nv＝4GB，页的大小Np＝1KB，每个页表</a:t>
            </a:r>
          </a:p>
          <a:p>
            <a:pPr marL="0" marR="0">
              <a:lnSpc>
                <a:spcPts val="2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CJTCGQ+FangSong"/>
                <a:cs typeface="CJTCGQ+FangSong"/>
              </a:rPr>
              <a:t>存储字占用4个字节。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6740" y="1719423"/>
            <a:ext cx="6056629" cy="1062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整个页表共有</a:t>
            </a:r>
            <a:r>
              <a:rPr dirty="0" sz="3200">
                <a:solidFill>
                  <a:srgbClr val="7030a0"/>
                </a:solidFill>
                <a:latin typeface="NWENTS+Calibri"/>
                <a:cs typeface="NWENTS+Calibri"/>
              </a:rPr>
              <a:t>4M</a:t>
            </a:r>
            <a:r>
              <a:rPr dirty="0" sz="3200">
                <a:solidFill>
                  <a:srgbClr val="7030a0"/>
                </a:solidFill>
                <a:latin typeface="VUUGUE+MicrosoftYaHei"/>
                <a:cs typeface="VUUGUE+MicrosoftYaHei"/>
              </a:rPr>
              <a:t>（</a:t>
            </a:r>
            <a:r>
              <a:rPr dirty="0" sz="3200">
                <a:solidFill>
                  <a:srgbClr val="7030a0"/>
                </a:solidFill>
                <a:latin typeface="NWENTS+Calibri"/>
                <a:cs typeface="NWENTS+Calibri"/>
              </a:rPr>
              <a:t>2</a:t>
            </a:r>
            <a:r>
              <a:rPr dirty="0" sz="3100" baseline="25000" spc="16">
                <a:solidFill>
                  <a:srgbClr val="7030a0"/>
                </a:solidFill>
                <a:latin typeface="NWENTS+Calibri"/>
                <a:cs typeface="NWENTS+Calibri"/>
              </a:rPr>
              <a:t>22</a:t>
            </a:r>
            <a:r>
              <a:rPr dirty="0" sz="3200">
                <a:solidFill>
                  <a:srgbClr val="7030a0"/>
                </a:solidFill>
                <a:latin typeface="VUUGUE+MicrosoftYaHei"/>
                <a:cs typeface="VUUGUE+MicrosoftYaHei"/>
              </a:rPr>
              <a:t>）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个表项，</a:t>
            </a:r>
          </a:p>
          <a:p>
            <a:pPr marL="368299" marR="0">
              <a:lnSpc>
                <a:spcPts val="38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一个页面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=256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6740" y="2806858"/>
            <a:ext cx="2484334" cy="445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2060"/>
                </a:solidFill>
                <a:latin typeface="NWENTS+Calibri"/>
                <a:cs typeface="NWENTS+Calibri"/>
              </a:rPr>
              <a:t>1)4M/256=2</a:t>
            </a:r>
            <a:r>
              <a:rPr dirty="0" sz="3100" baseline="25000" spc="16">
                <a:solidFill>
                  <a:srgbClr val="002060"/>
                </a:solidFill>
                <a:latin typeface="NWENTS+Calibri"/>
                <a:cs typeface="NWENTS+Calibri"/>
              </a:rPr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6740" y="3611403"/>
            <a:ext cx="2270974" cy="445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2)2</a:t>
            </a:r>
            <a:r>
              <a:rPr dirty="0" sz="3100" baseline="25000" spc="16">
                <a:solidFill>
                  <a:srgbClr val="000000"/>
                </a:solidFill>
                <a:latin typeface="NWENTS+Calibri"/>
                <a:cs typeface="NWENTS+Calibri"/>
              </a:rPr>
              <a:t>14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/256=2</a:t>
            </a:r>
            <a:r>
              <a:rPr dirty="0" sz="3100" baseline="25000">
                <a:solidFill>
                  <a:srgbClr val="000000"/>
                </a:solidFill>
                <a:latin typeface="NWENTS+Calibri"/>
                <a:cs typeface="NWENTS+Calibri"/>
              </a:rPr>
              <a:t>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6740" y="4474689"/>
            <a:ext cx="6833795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3)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一级页表应有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64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（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2</a:t>
            </a:r>
            <a:r>
              <a:rPr dirty="0" sz="3100" baseline="25000" spc="16">
                <a:solidFill>
                  <a:srgbClr val="000000"/>
                </a:solidFill>
                <a:latin typeface="NWENTS+Calibri"/>
                <a:cs typeface="NWENTS+Calibri"/>
              </a:rPr>
              <a:t>6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）项</a:t>
            </a:r>
            <a:r>
              <a:rPr dirty="0" sz="3200" spc="6303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3200">
                <a:solidFill>
                  <a:srgbClr val="7030a0"/>
                </a:solidFill>
                <a:latin typeface="NWENTS+Calibri"/>
                <a:cs typeface="NWENTS+Calibri"/>
              </a:rPr>
              <a:t>6+8+8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33499" y="5257065"/>
            <a:ext cx="5657571" cy="613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</a:t>
            </a:r>
            <a:r>
              <a:rPr dirty="0" sz="3600" spc="9426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</a:t>
            </a:r>
            <a:r>
              <a:rPr dirty="0" sz="3600" spc="9451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</a:t>
            </a:r>
            <a:r>
              <a:rPr dirty="0" sz="3600" spc="7447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</a:t>
            </a:r>
          </a:p>
          <a:p>
            <a:pPr marL="2755582" marR="0">
              <a:lnSpc>
                <a:spcPts val="3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-112">
                <a:solidFill>
                  <a:srgbClr val="000000"/>
                </a:solidFill>
                <a:latin typeface="EEOTCV+TimesNewRomanPSMT"/>
                <a:cs typeface="EEOTCV+TimesNewRomanPSMT"/>
              </a:rPr>
              <a:t>1</a:t>
            </a:r>
            <a:r>
              <a:rPr dirty="0" sz="36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K</a:t>
            </a:r>
            <a:r>
              <a:rPr dirty="0" sz="3600" spc="5434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32</a:t>
            </a:r>
            <a:r>
              <a:rPr dirty="0" sz="3600" spc="1848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10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63273" y="5304652"/>
            <a:ext cx="1847841" cy="5997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</a:t>
            </a:r>
            <a:r>
              <a:rPr dirty="0" sz="3600" spc="842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50225" y="5323717"/>
            <a:ext cx="738555" cy="5457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log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03996" y="5493927"/>
            <a:ext cx="286105" cy="334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437371" y="5323717"/>
            <a:ext cx="1703133" cy="5457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-56">
                <a:solidFill>
                  <a:srgbClr val="000000"/>
                </a:solidFill>
                <a:latin typeface="EEOTCV+TimesNewRomanPSMT"/>
                <a:cs typeface="EEOTCV+TimesNewRomanPSMT"/>
              </a:rPr>
              <a:t>4</a:t>
            </a:r>
            <a:r>
              <a:rPr dirty="0" sz="36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G</a:t>
            </a:r>
            <a:r>
              <a:rPr dirty="0" sz="3600" spc="1091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log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055706" y="5493927"/>
            <a:ext cx="286105" cy="334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04710" y="5559210"/>
            <a:ext cx="768381" cy="5997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1069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g</a:t>
            </a: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 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098885" y="5559210"/>
            <a:ext cx="2901403" cy="5997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</a:t>
            </a:r>
            <a:r>
              <a:rPr dirty="0" sz="3600" spc="1300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 spc="725">
                <a:solidFill>
                  <a:srgbClr val="000000"/>
                </a:solidFill>
                <a:latin typeface="TNPCRP+SymbolMT"/>
                <a:cs typeface="TNPCRP+SymbolMT"/>
              </a:rPr>
              <a:t></a:t>
            </a: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 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33499" y="5694808"/>
            <a:ext cx="3700770" cy="5997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</a:t>
            </a:r>
            <a:r>
              <a:rPr dirty="0" sz="3600" spc="2301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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63273" y="5742395"/>
            <a:ext cx="1847841" cy="5997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</a:t>
            </a:r>
            <a:r>
              <a:rPr dirty="0" sz="3600" spc="842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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821713" y="5916068"/>
            <a:ext cx="5489400" cy="654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log</a:t>
            </a:r>
          </a:p>
          <a:p>
            <a:pPr marL="787133" marR="0">
              <a:lnSpc>
                <a:spcPts val="44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-112">
                <a:solidFill>
                  <a:srgbClr val="000000"/>
                </a:solidFill>
                <a:latin typeface="EEOTCV+TimesNewRomanPSMT"/>
                <a:cs typeface="EEOTCV+TimesNewRomanPSMT"/>
              </a:rPr>
              <a:t>1</a:t>
            </a:r>
            <a:r>
              <a:rPr dirty="0" sz="3600" spc="974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K</a:t>
            </a:r>
            <a:r>
              <a:rPr dirty="0" sz="3600" spc="556">
                <a:solidFill>
                  <a:srgbClr val="000000"/>
                </a:solidFill>
                <a:latin typeface="TNPCRP+SymbolMT"/>
                <a:cs typeface="TNPCRP+SymbolMT"/>
              </a:rPr>
              <a:t></a:t>
            </a: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log</a:t>
            </a:r>
            <a:r>
              <a:rPr dirty="0" sz="3600" spc="682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4</a:t>
            </a:r>
            <a:r>
              <a:rPr dirty="0" sz="3600" spc="5983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3600" spc="831">
                <a:solidFill>
                  <a:srgbClr val="000000"/>
                </a:solidFill>
                <a:latin typeface="TNPCRP+SymbolMT"/>
                <a:cs typeface="TNPCRP+SymbolMT"/>
              </a:rPr>
              <a:t></a:t>
            </a: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10</a:t>
            </a:r>
            <a:r>
              <a:rPr dirty="0" sz="3600" spc="-346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3600" spc="612">
                <a:solidFill>
                  <a:srgbClr val="000000"/>
                </a:solidFill>
                <a:latin typeface="TNPCRP+SymbolMT"/>
                <a:cs typeface="TNPCRP+SymbolMT"/>
              </a:rPr>
              <a:t></a:t>
            </a:r>
            <a:r>
              <a:rPr dirty="0" sz="36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  <a:r>
              <a:rPr dirty="0" sz="3600" spc="301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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475471" y="6138656"/>
            <a:ext cx="286105" cy="334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227195" y="6138656"/>
            <a:ext cx="286105" cy="334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EEOTCV+TimesNewRomanPSMT"/>
                <a:cs typeface="EEOTCV+TimesNewRomanPSMT"/>
              </a:rPr>
              <a:t>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33499" y="6018366"/>
            <a:ext cx="3700770" cy="5997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2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</a:t>
            </a:r>
            <a:r>
              <a:rPr dirty="0" sz="3600" spc="2301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3600">
                <a:solidFill>
                  <a:srgbClr val="000000"/>
                </a:solidFill>
                <a:latin typeface="TNPCRP+SymbolMT"/>
                <a:cs typeface="TNPCRP+SymbolMT"/>
              </a:rPr>
              <a:t>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9225" y="84934"/>
            <a:ext cx="1780540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404040"/>
                </a:solidFill>
                <a:latin typeface="VUUGUE+MicrosoftYaHei"/>
                <a:cs typeface="VUUGUE+MicrosoftYaHei"/>
              </a:rPr>
              <a:t>多级页表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0990" y="896074"/>
            <a:ext cx="5676265" cy="14691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LBPIO+SimSun"/>
                <a:cs typeface="NLBPIO+SimSun"/>
              </a:rPr>
              <a:t>每个进程拥有独立的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4G</a:t>
            </a: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NLBPIO+SimSun"/>
                <a:cs typeface="NLBPIO+SimSun"/>
              </a:rPr>
              <a:t>地址空</a:t>
            </a:r>
          </a:p>
          <a:p>
            <a:pPr marL="0" marR="0">
              <a:lnSpc>
                <a:spcPts val="394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LBPIO+SimSun"/>
                <a:cs typeface="NLBPIO+SimSun"/>
              </a:rPr>
              <a:t>间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，页</a:t>
            </a: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的大小</a:t>
            </a:r>
            <a:r>
              <a:rPr dirty="0" sz="3100">
                <a:solidFill>
                  <a:srgbClr val="000000"/>
                </a:solidFill>
                <a:latin typeface="NWENTS+Calibri"/>
                <a:cs typeface="NWENTS+Calibri"/>
              </a:rPr>
              <a:t>4KB</a:t>
            </a:r>
          </a:p>
          <a:p>
            <a:pPr marL="0" marR="0">
              <a:lnSpc>
                <a:spcPts val="3755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整个页表共有</a:t>
            </a:r>
            <a:r>
              <a:rPr dirty="0" sz="3100">
                <a:solidFill>
                  <a:srgbClr val="7030a0"/>
                </a:solidFill>
                <a:latin typeface="NPHITG+Calibri-Bold"/>
                <a:cs typeface="NPHITG+Calibri-Bold"/>
              </a:rPr>
              <a:t>1M</a:t>
            </a: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个表项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20765" y="3680301"/>
            <a:ext cx="1204569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NWENTS+Calibri"/>
                <a:cs typeface="NWENTS+Calibri"/>
              </a:rPr>
              <a:t>........y255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70235" y="4892833"/>
            <a:ext cx="706706" cy="445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1M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07735" y="5276142"/>
            <a:ext cx="1208404" cy="3859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 spc="30">
                <a:solidFill>
                  <a:srgbClr val="ff0000"/>
                </a:solidFill>
                <a:latin typeface="VUUGUE+MicrosoftYaHei"/>
                <a:cs typeface="VUUGUE+MicrosoftYaHei"/>
              </a:rPr>
              <a:t>二级页表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68665" y="6397783"/>
            <a:ext cx="1821393" cy="445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NWENTS+Calibri"/>
                <a:cs typeface="NWENTS+Calibri"/>
              </a:rPr>
              <a:t>1M/4K=2</a:t>
            </a:r>
            <a:r>
              <a:rPr dirty="0" sz="3100" baseline="25000">
                <a:solidFill>
                  <a:srgbClr val="000000"/>
                </a:solidFill>
                <a:latin typeface="NWENTS+Calibri"/>
                <a:cs typeface="NWENTS+Calibri"/>
              </a:rPr>
              <a:t>8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5746749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快表提高页式管理速度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671715"/>
            <a:ext cx="10441305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为提高页表查找速度，</a:t>
            </a:r>
            <a:r>
              <a:rPr dirty="0" sz="2700">
                <a:solidFill>
                  <a:srgbClr val="002060"/>
                </a:solidFill>
                <a:latin typeface="VUUGUE+MicrosoftYaHei"/>
                <a:cs typeface="VUUGUE+MicrosoftYaHei"/>
              </a:rPr>
              <a:t>采用</a:t>
            </a:r>
            <a:r>
              <a:rPr dirty="0" sz="2700">
                <a:solidFill>
                  <a:srgbClr val="002060"/>
                </a:solidFill>
                <a:latin typeface="NWENTS+Calibri"/>
                <a:cs typeface="NWENTS+Calibri"/>
              </a:rPr>
              <a:t>cache</a:t>
            </a:r>
            <a:r>
              <a:rPr dirty="0" sz="2700">
                <a:solidFill>
                  <a:srgbClr val="002060"/>
                </a:solidFill>
                <a:latin typeface="VUUGUE+MicrosoftYaHei"/>
                <a:cs typeface="VUUGUE+MicrosoftYaHei"/>
              </a:rPr>
              <a:t>的方法，在处理器中加一转换旁路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8240" y="2288935"/>
            <a:ext cx="10096500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2060"/>
                </a:solidFill>
                <a:latin typeface="VUUGUE+MicrosoftYaHei"/>
                <a:cs typeface="VUUGUE+MicrosoftYaHei"/>
              </a:rPr>
              <a:t>缓冲器（引入一个体积小的快表）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，存放页表中经常被访问的表项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39" y="3033155"/>
            <a:ext cx="4495800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ff000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ff000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ff0000"/>
                </a:solidFill>
                <a:latin typeface="VUUGUE+MicrosoftYaHei"/>
                <a:cs typeface="VUUGUE+MicrosoftYaHei"/>
              </a:rPr>
              <a:t>快表与页表交换的基本单位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39" y="3777375"/>
            <a:ext cx="6553199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快表引入相联存储器机制，提高查找速度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623106" y="113401"/>
            <a:ext cx="792480" cy="311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 spc="-203">
                <a:solidFill>
                  <a:srgbClr val="0000ff"/>
                </a:solidFill>
                <a:latin typeface="NLBPIO+SimSun"/>
                <a:cs typeface="NLBPIO+SimSun"/>
              </a:rPr>
              <a:t>单字长寄存器</a:t>
            </a:r>
          </a:p>
          <a:p>
            <a:pPr marL="162483" marR="0">
              <a:lnSpc>
                <a:spcPts val="840"/>
              </a:lnSpc>
              <a:spcBef>
                <a:spcPts val="521"/>
              </a:spcBef>
              <a:spcAft>
                <a:spcPts val="0"/>
              </a:spcAft>
            </a:pPr>
            <a:r>
              <a:rPr dirty="0" sz="850" spc="64">
                <a:solidFill>
                  <a:srgbClr val="000000"/>
                </a:solidFill>
                <a:latin typeface="NLBPIO+SimSun"/>
                <a:cs typeface="NLBPIO+SimSun"/>
              </a:rPr>
              <a:t>W位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9421" y="286317"/>
            <a:ext cx="5102008" cy="1062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并行主存系统——</a:t>
            </a:r>
            <a:r>
              <a:rPr dirty="0" sz="3200">
                <a:solidFill>
                  <a:srgbClr val="002060"/>
                </a:solidFill>
                <a:latin typeface="VUUGUE+MicrosoftYaHei"/>
                <a:cs typeface="VUUGUE+MicrosoftYaHei"/>
              </a:rPr>
              <a:t>单体多字</a:t>
            </a:r>
          </a:p>
          <a:p>
            <a:pPr marL="0" marR="0">
              <a:lnSpc>
                <a:spcPts val="383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00">
                <a:solidFill>
                  <a:srgbClr val="d60093"/>
                </a:solidFill>
                <a:latin typeface="VUUGUE+MicrosoftYaHei"/>
                <a:cs typeface="VUUGUE+MicrosoftYaHei"/>
              </a:rPr>
              <a:t>缺点</a:t>
            </a:r>
            <a:r>
              <a:rPr dirty="0" sz="3200">
                <a:solidFill>
                  <a:srgbClr val="000000"/>
                </a:solidFill>
                <a:latin typeface="VUUGUE+MicrosoftYaHei"/>
                <a:cs typeface="VUUGUE+MicrosoftYaHei"/>
              </a:rPr>
              <a:t>：访存效率不高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26105" y="1364999"/>
            <a:ext cx="312420" cy="144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 spc="-99">
                <a:solidFill>
                  <a:srgbClr val="993300"/>
                </a:solidFill>
                <a:latin typeface="NLBPIO+SimSun"/>
                <a:cs typeface="NLBPIO+SimSun"/>
              </a:rPr>
              <a:t>L/4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1820" y="1518129"/>
            <a:ext cx="1464310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e24c05"/>
                </a:solidFill>
                <a:latin typeface="VUUGUE+MicrosoftYaHei"/>
                <a:cs typeface="VUUGUE+MicrosoftYaHei"/>
              </a:rPr>
              <a:t>原因</a:t>
            </a:r>
            <a:r>
              <a:rPr dirty="0" sz="3200" spc="-222">
                <a:solidFill>
                  <a:srgbClr val="e24c05"/>
                </a:solidFill>
                <a:latin typeface="VUUGUE+MicrosoftYaHei"/>
                <a:cs typeface="VUUGUE+MicrosoftYaHei"/>
              </a:rPr>
              <a:t> </a:t>
            </a:r>
            <a:r>
              <a:rPr dirty="0" sz="3200">
                <a:solidFill>
                  <a:srgbClr val="e24c05"/>
                </a:solidFill>
                <a:latin typeface="VUUGUE+MicrosoftYaHei"/>
                <a:cs typeface="VUUGUE+MicrosoftYaHei"/>
              </a:rPr>
              <a:t>：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775772" y="1669478"/>
            <a:ext cx="402742" cy="1632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8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44">
                <a:solidFill>
                  <a:srgbClr val="000000"/>
                </a:solidFill>
                <a:latin typeface="NLBPIO+SimSun"/>
                <a:cs typeface="NLBPIO+SimSun"/>
              </a:rPr>
              <a:t>……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89628" y="1879019"/>
            <a:ext cx="685800" cy="144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 spc="-204">
                <a:solidFill>
                  <a:srgbClr val="000000"/>
                </a:solidFill>
                <a:latin typeface="NLBPIO+SimSun"/>
                <a:cs typeface="NLBPIO+SimSun"/>
              </a:rPr>
              <a:t>地址寄存器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7570" y="2155828"/>
            <a:ext cx="9217661" cy="4563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500" spc="230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如果</a:t>
            </a:r>
            <a:r>
              <a:rPr dirty="0" sz="2500">
                <a:solidFill>
                  <a:srgbClr val="7030a0"/>
                </a:solidFill>
                <a:latin typeface="LRQBMM+MicrosoftYaHei-Bold"/>
                <a:cs typeface="LRQBMM+MicrosoftYaHei-Bold"/>
              </a:rPr>
              <a:t>一次读取的</a:t>
            </a:r>
            <a:r>
              <a:rPr dirty="0" sz="2500">
                <a:solidFill>
                  <a:srgbClr val="7030a0"/>
                </a:solidFill>
                <a:latin typeface="OGSECT+TimesNewRomanPS-BoldMT"/>
                <a:cs typeface="OGSECT+TimesNewRomanPS-BoldMT"/>
              </a:rPr>
              <a:t>m</a:t>
            </a:r>
            <a:r>
              <a:rPr dirty="0" sz="2500">
                <a:solidFill>
                  <a:srgbClr val="7030a0"/>
                </a:solidFill>
                <a:latin typeface="LRQBMM+MicrosoftYaHei-Bold"/>
                <a:cs typeface="LRQBMM+MicrosoftYaHei-Bold"/>
              </a:rPr>
              <a:t>个指令</a:t>
            </a: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字中有分支指令，而且分支成功，那么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06170" y="2651128"/>
            <a:ext cx="4914265" cy="4563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该分支指令之后的指令是无用的。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7570" y="3209928"/>
            <a:ext cx="9217661" cy="14469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500" spc="230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一次</a:t>
            </a:r>
            <a:r>
              <a:rPr dirty="0" sz="2500">
                <a:solidFill>
                  <a:srgbClr val="7030a0"/>
                </a:solidFill>
                <a:latin typeface="LRQBMM+MicrosoftYaHei-Bold"/>
                <a:cs typeface="LRQBMM+MicrosoftYaHei-Bold"/>
              </a:rPr>
              <a:t>取出的</a:t>
            </a:r>
            <a:r>
              <a:rPr dirty="0" sz="2500">
                <a:solidFill>
                  <a:srgbClr val="7030a0"/>
                </a:solidFill>
                <a:latin typeface="OGSECT+TimesNewRomanPS-BoldMT"/>
                <a:cs typeface="OGSECT+TimesNewRomanPS-BoldMT"/>
              </a:rPr>
              <a:t>m</a:t>
            </a:r>
            <a:r>
              <a:rPr dirty="0" sz="2500">
                <a:solidFill>
                  <a:srgbClr val="7030a0"/>
                </a:solidFill>
                <a:latin typeface="LRQBMM+MicrosoftYaHei-Bold"/>
                <a:cs typeface="LRQBMM+MicrosoftYaHei-Bold"/>
              </a:rPr>
              <a:t>个数据</a:t>
            </a: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不一定都是有用的。另一方面，当前执行指</a:t>
            </a:r>
          </a:p>
          <a:p>
            <a:pPr marL="228600" marR="0">
              <a:lnSpc>
                <a:spcPts val="3292"/>
              </a:lnSpc>
              <a:spcBef>
                <a:spcPts val="607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令所需要的多个操作数也不一定正好都存放在同一个长存储字</a:t>
            </a:r>
          </a:p>
          <a:p>
            <a:pPr marL="228600" marR="0">
              <a:lnSpc>
                <a:spcPts val="3292"/>
              </a:lnSpc>
              <a:spcBef>
                <a:spcPts val="607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中。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7570" y="4759328"/>
            <a:ext cx="3555365" cy="4563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7030a0"/>
                </a:solidFill>
                <a:latin typeface="OVRSMM+ArialMT"/>
                <a:cs typeface="OVRSMM+ArialMT"/>
              </a:rPr>
              <a:t>•</a:t>
            </a:r>
            <a:r>
              <a:rPr dirty="0" sz="2500" spc="230">
                <a:solidFill>
                  <a:srgbClr val="7030a0"/>
                </a:solidFill>
                <a:latin typeface="OVRSMM+ArialMT"/>
                <a:cs typeface="OVRSMM+ArialMT"/>
              </a:rPr>
              <a:t> </a:t>
            </a:r>
            <a:r>
              <a:rPr dirty="0" sz="2500">
                <a:solidFill>
                  <a:srgbClr val="7030a0"/>
                </a:solidFill>
                <a:latin typeface="VUUGUE+MicrosoftYaHei"/>
                <a:cs typeface="VUUGUE+MicrosoftYaHei"/>
              </a:rPr>
              <a:t>写入有可能变得复杂</a:t>
            </a: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。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7570" y="5318128"/>
            <a:ext cx="9270365" cy="4563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500" spc="230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当要</a:t>
            </a:r>
            <a:r>
              <a:rPr dirty="0" sz="2500">
                <a:solidFill>
                  <a:srgbClr val="002060"/>
                </a:solidFill>
                <a:latin typeface="LRQBMM+MicrosoftYaHei-Bold"/>
                <a:cs typeface="LRQBMM+MicrosoftYaHei-Bold"/>
              </a:rPr>
              <a:t>读出的数据字和要写入的数据字处于同一个长存储字内时</a:t>
            </a: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，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06170" y="5813428"/>
            <a:ext cx="6819265" cy="4563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VUUGUE+MicrosoftYaHei"/>
                <a:cs typeface="VUUGUE+MicrosoftYaHei"/>
              </a:rPr>
              <a:t>读和写的操作就无法在同一个存储周期内完成。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206253"/>
            <a:ext cx="2390140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相联查找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130" y="2491571"/>
            <a:ext cx="237157" cy="13056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2060"/>
                </a:solidFill>
                <a:latin typeface="PRRDUC+Arial-BoldMT"/>
                <a:cs typeface="PRRDUC+Arial-BoldMT"/>
              </a:rPr>
              <a:t>0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2060"/>
                </a:solidFill>
                <a:latin typeface="PRRDUC+Arial-BoldMT"/>
                <a:cs typeface="PRRDUC+Arial-BoldMT"/>
              </a:rPr>
              <a:t>1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2060"/>
                </a:solidFill>
                <a:latin typeface="PRRDUC+Arial-BoldMT"/>
                <a:cs typeface="PRRDUC+Arial-BoldMT"/>
              </a:rPr>
              <a:t>2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2060"/>
                </a:solidFill>
                <a:latin typeface="PRRDUC+Arial-BoldMT"/>
                <a:cs typeface="PRRDUC+Arial-BoldMT"/>
              </a:rPr>
              <a:t>3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2060"/>
                </a:solidFill>
                <a:latin typeface="PRRDUC+Arial-BoldMT"/>
                <a:cs typeface="PRRDUC+Arial-BoldMT"/>
              </a:rPr>
              <a:t>4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c00000"/>
                </a:solidFill>
                <a:latin typeface="PRRDUC+Arial-BoldMT"/>
                <a:cs typeface="PRRDUC+Arial-BoldMT"/>
              </a:rPr>
              <a:t>5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2060"/>
                </a:solidFill>
                <a:latin typeface="PRRDUC+Arial-BoldMT"/>
                <a:cs typeface="PRRDUC+Arial-BoldMT"/>
              </a:rPr>
              <a:t>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68415" y="3702102"/>
            <a:ext cx="12954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c00000"/>
                </a:solidFill>
                <a:latin typeface="VUUGUE+MicrosoftYaHei"/>
                <a:cs typeface="VUUGUE+MicrosoftYaHei"/>
              </a:rPr>
              <a:t>按内容访问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5915" y="206253"/>
            <a:ext cx="1271270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快表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0260" y="4877130"/>
            <a:ext cx="41649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18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缓存近期访问的页表项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0260" y="5303850"/>
            <a:ext cx="10415906" cy="933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2477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使用关联存储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(associative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memory)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实现，具备快速访问性能</a:t>
            </a:r>
          </a:p>
          <a:p>
            <a:pPr marL="0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18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如果</a:t>
            </a:r>
            <a:r>
              <a:rPr dirty="0" sz="2800">
                <a:solidFill>
                  <a:srgbClr val="5b9bd5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5b9bd5"/>
                </a:solidFill>
                <a:latin typeface="VUUGUE+MicrosoftYaHei"/>
                <a:cs typeface="VUUGUE+MicrosoftYaHei"/>
              </a:rPr>
              <a:t>命中，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物理页号可以很快被获取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0260" y="6157290"/>
            <a:ext cx="733107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18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如果</a:t>
            </a:r>
            <a:r>
              <a:rPr dirty="0" sz="2800">
                <a:solidFill>
                  <a:srgbClr val="5b9bd5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5b9bd5"/>
                </a:solidFill>
                <a:latin typeface="VUUGUE+MicrosoftYaHei"/>
                <a:cs typeface="VUUGUE+MicrosoftYaHei"/>
              </a:rPr>
              <a:t>末命中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，对应的表项被更新到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中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206253"/>
            <a:ext cx="6858635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经</a:t>
            </a:r>
            <a:r>
              <a:rPr dirty="0" sz="4400">
                <a:solidFill>
                  <a:srgbClr val="c00000"/>
                </a:solidFill>
                <a:latin typeface="LRQBMM+MicrosoftYaHei-Bold"/>
                <a:cs typeface="LRQBMM+MicrosoftYaHei-Bold"/>
              </a:rPr>
              <a:t>快</a:t>
            </a:r>
            <a:r>
              <a:rPr dirty="0" sz="4400" spc="1759">
                <a:solidFill>
                  <a:srgbClr val="c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表实现内部地址转换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1054" y="1158760"/>
            <a:ext cx="4211942" cy="3824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虚拟页号</a:t>
            </a:r>
            <a:r>
              <a:rPr dirty="0" sz="2000" spc="3408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页内偏移</a:t>
            </a:r>
            <a:r>
              <a:rPr dirty="0" sz="2000" spc="3368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虚拟地址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62006" y="2463012"/>
            <a:ext cx="142557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快表中没有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01868" y="2682290"/>
            <a:ext cx="4053013" cy="3824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物理页号</a:t>
            </a:r>
            <a:r>
              <a:rPr dirty="0" sz="2000" spc="2549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页内偏移</a:t>
            </a:r>
            <a:r>
              <a:rPr dirty="0" sz="2000" spc="2976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物理地址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27235" y="3398964"/>
            <a:ext cx="1170940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3300"/>
                </a:solidFill>
                <a:latin typeface="VUUGUE+MicrosoftYaHei"/>
                <a:cs typeface="VUUGUE+MicrosoftYaHei"/>
              </a:rPr>
              <a:t>物理页号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11080" y="4051909"/>
            <a:ext cx="600373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3300"/>
                </a:solidFill>
                <a:latin typeface="VUUGUE+MicrosoftYaHei"/>
                <a:cs typeface="VUUGUE+MicrosoftYaHei"/>
              </a:rPr>
              <a:t>456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74282" y="4051909"/>
            <a:ext cx="1170940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3300"/>
                </a:solidFill>
                <a:latin typeface="VUUGUE+MicrosoftYaHei"/>
                <a:cs typeface="VUUGUE+MicrosoftYaHei"/>
              </a:rPr>
              <a:t>虚拟页号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15452" y="4051909"/>
            <a:ext cx="1170940" cy="1027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3300"/>
                </a:solidFill>
                <a:latin typeface="VUUGUE+MicrosoftYaHei"/>
                <a:cs typeface="VUUGUE+MicrosoftYaHei"/>
              </a:rPr>
              <a:t>物理页号</a:t>
            </a:r>
          </a:p>
          <a:p>
            <a:pPr marL="283844" marR="0">
              <a:lnSpc>
                <a:spcPts val="2646"/>
              </a:lnSpc>
              <a:spcBef>
                <a:spcPts val="2544"/>
              </a:spcBef>
              <a:spcAft>
                <a:spcPts val="0"/>
              </a:spcAft>
            </a:pPr>
            <a:r>
              <a:rPr dirty="0" sz="2000">
                <a:solidFill>
                  <a:srgbClr val="003300"/>
                </a:solidFill>
                <a:latin typeface="VUUGUE+MicrosoftYaHei"/>
                <a:cs typeface="VUUGUE+MicrosoftYaHei"/>
              </a:rPr>
              <a:t>456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48600" y="4349826"/>
            <a:ext cx="142557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按地址访问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433927" y="5722238"/>
            <a:ext cx="8629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7030a0"/>
                </a:solidFill>
                <a:latin typeface="LRQBMM+MicrosoftYaHei-Bold"/>
                <a:cs typeface="LRQBMM+MicrosoftYaHei-Bold"/>
              </a:rPr>
              <a:t>慢表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976275" y="5830976"/>
            <a:ext cx="330357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LRQBMM+MicrosoftYaHei-Bold"/>
                <a:cs typeface="LRQBMM+MicrosoftYaHei-Bold"/>
              </a:rPr>
              <a:t>快表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（</a:t>
            </a:r>
            <a:r>
              <a:rPr dirty="0" sz="2800">
                <a:solidFill>
                  <a:srgbClr val="c00000"/>
                </a:solidFill>
                <a:latin typeface="LRQBMM+MicrosoftYaHei-Bold"/>
                <a:cs typeface="LRQBMM+MicrosoftYaHei-Bold"/>
              </a:rPr>
              <a:t>TLB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相联存储器）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85524" y="6057455"/>
            <a:ext cx="142557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按内容访问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0820" y="137673"/>
            <a:ext cx="2208530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命中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2851" y="1946978"/>
            <a:ext cx="796061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RRDUC+Arial-BoldMT"/>
                <a:cs typeface="PRRDUC+Arial-BoldMT"/>
              </a:rPr>
              <a:t>CPU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5590" y="2016829"/>
            <a:ext cx="576709" cy="1903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OS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维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护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TL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64839" y="2063372"/>
            <a:ext cx="619396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VRSMM+ArialMT"/>
                <a:cs typeface="OVRSMM+ArialMT"/>
              </a:rPr>
              <a:t>TLB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79992" y="2965043"/>
            <a:ext cx="121094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2)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虚页号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86263" y="2952318"/>
            <a:ext cx="934719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77">
                <a:solidFill>
                  <a:srgbClr val="000000"/>
                </a:solidFill>
                <a:latin typeface="LRQBMM+MicrosoftYaHei-Bold"/>
                <a:cs typeface="LRQBMM+MicrosoftYaHei-Bold"/>
              </a:rPr>
              <a:t>物理页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61777" y="2991234"/>
            <a:ext cx="960194" cy="640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73">
                <a:solidFill>
                  <a:srgbClr val="000000"/>
                </a:solidFill>
                <a:latin typeface="PRRDUC+Arial-BoldMT"/>
                <a:cs typeface="PRRDUC+Arial-BoldMT"/>
              </a:rPr>
              <a:t>3)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号</a:t>
            </a: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P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PN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15297" y="3302410"/>
            <a:ext cx="675968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VPN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635041" y="3986059"/>
            <a:ext cx="2277157" cy="4164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4)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物理</a:t>
            </a:r>
            <a:r>
              <a:rPr dirty="0" sz="2000" spc="2262">
                <a:solidFill>
                  <a:srgbClr val="0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Cache/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96033" y="4167999"/>
            <a:ext cx="1065269" cy="678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9535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1)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虚拟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地址</a:t>
            </a:r>
            <a:r>
              <a:rPr dirty="0" sz="2000" spc="-645">
                <a:solidFill>
                  <a:srgbClr val="0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2000" spc="-149">
                <a:solidFill>
                  <a:srgbClr val="000000"/>
                </a:solidFill>
                <a:latin typeface="PRRDUC+Arial-BoldMT"/>
                <a:cs typeface="PRRDUC+Arial-BoldMT"/>
              </a:rPr>
              <a:t>VA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15991" y="4290860"/>
            <a:ext cx="1015398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地址</a:t>
            </a:r>
            <a:r>
              <a:rPr dirty="0" sz="2000" spc="-149">
                <a:solidFill>
                  <a:srgbClr val="000000"/>
                </a:solidFill>
                <a:latin typeface="PRRDUC+Arial-BoldMT"/>
                <a:cs typeface="PRRDUC+Arial-BoldMT"/>
              </a:rPr>
              <a:t>PA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73938" y="4333112"/>
            <a:ext cx="1242861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8">
                <a:solidFill>
                  <a:srgbClr val="000000"/>
                </a:solidFill>
                <a:latin typeface="LRQBMM+MicrosoftYaHei-Bold"/>
                <a:cs typeface="LRQBMM+MicrosoftYaHei-Bold"/>
              </a:rPr>
              <a:t>Memory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98436" y="4576317"/>
            <a:ext cx="91630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2f2f2"/>
                </a:solidFill>
                <a:latin typeface="VUUGUE+MicrosoftYaHei"/>
                <a:cs typeface="VUUGUE+MicrosoftYaHei"/>
              </a:rPr>
              <a:t>处理器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464090" y="4607995"/>
            <a:ext cx="760515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VRSMM+ArialMT"/>
                <a:cs typeface="OVRSMM+ArialMT"/>
              </a:rPr>
              <a:t>MMU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79678" y="5247512"/>
            <a:ext cx="831758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(页表)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528949" y="6304254"/>
            <a:ext cx="95694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5)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数据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2208530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缺失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8086" y="1652974"/>
            <a:ext cx="796061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RRDUC+Arial-BoldMT"/>
                <a:cs typeface="PRRDUC+Arial-BoldMT"/>
              </a:rPr>
              <a:t>CPU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30990" y="1722913"/>
            <a:ext cx="1708695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0000"/>
                </a:solidFill>
                <a:latin typeface="VUUGUE+MicrosoftYaHei"/>
                <a:cs typeface="VUUGUE+MicrosoftYaHei"/>
              </a:rPr>
              <a:t>OS维护TLB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0074" y="1769367"/>
            <a:ext cx="619396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VRSMM+ArialMT"/>
                <a:cs typeface="OVRSMM+ArialMT"/>
              </a:rPr>
              <a:t>TLB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06634" y="2482951"/>
            <a:ext cx="1170940" cy="678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3)TLB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访问缺失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94622" y="2703605"/>
            <a:ext cx="971289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2)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VPN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19016" y="3125623"/>
            <a:ext cx="2048509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4)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页表基址寄存器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86401" y="3415183"/>
            <a:ext cx="714077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OVRSMM+ArialMT"/>
                <a:cs typeface="OVRSMM+ArialMT"/>
              </a:rPr>
              <a:t>P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TE</a:t>
            </a:r>
            <a:r>
              <a:rPr dirty="0" sz="1800">
                <a:solidFill>
                  <a:srgbClr val="000000"/>
                </a:solidFill>
                <a:latin typeface="OVRSMM+ArialMT"/>
                <a:cs typeface="OVRSMM+ArialMT"/>
              </a:rPr>
              <a:t>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49174" y="3734307"/>
            <a:ext cx="1242861" cy="678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4775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Cache/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8">
                <a:solidFill>
                  <a:srgbClr val="000000"/>
                </a:solidFill>
                <a:latin typeface="LRQBMM+MicrosoftYaHei-Bold"/>
                <a:cs typeface="LRQBMM+MicrosoftYaHei-Bold"/>
              </a:rPr>
              <a:t>Memory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19807" y="4058326"/>
            <a:ext cx="782694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1)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000" spc="-149">
                <a:solidFill>
                  <a:srgbClr val="000000"/>
                </a:solidFill>
                <a:latin typeface="PRRDUC+Arial-BoldMT"/>
                <a:cs typeface="PRRDUC+Arial-BoldMT"/>
              </a:rPr>
              <a:t>VA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65636" y="4041317"/>
            <a:ext cx="917575" cy="678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页表项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PTE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72266" y="4080234"/>
            <a:ext cx="378811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5)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73671" y="4282312"/>
            <a:ext cx="91630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2f2f2"/>
                </a:solidFill>
                <a:latin typeface="VUUGUE+MicrosoftYaHei"/>
                <a:cs typeface="VUUGUE+MicrosoftYaHei"/>
              </a:rPr>
              <a:t>处理器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439325" y="4313990"/>
            <a:ext cx="760515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OVRSMM+ArialMT"/>
                <a:cs typeface="OVRSMM+ArialMT"/>
              </a:rPr>
              <a:t>MMU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253837" y="4841599"/>
            <a:ext cx="782694" cy="322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6)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000" spc="-149">
                <a:solidFill>
                  <a:srgbClr val="000000"/>
                </a:solidFill>
                <a:latin typeface="PRRDUC+Arial-BoldMT"/>
                <a:cs typeface="PRRDUC+Arial-BoldMT"/>
              </a:rPr>
              <a:t>PA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954913" y="4953507"/>
            <a:ext cx="831758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VUUGUE+MicrosoftYaHei"/>
                <a:cs typeface="VUUGUE+MicrosoftYaHei"/>
              </a:rPr>
              <a:t>(页表)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504184" y="6010249"/>
            <a:ext cx="956944" cy="3741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RRDUC+Arial-BoldMT"/>
                <a:cs typeface="PRRDUC+Arial-BoldMT"/>
              </a:rPr>
              <a:t>7)</a:t>
            </a:r>
            <a:r>
              <a:rPr dirty="0" sz="2000" spc="-643">
                <a:solidFill>
                  <a:srgbClr val="000000"/>
                </a:solidFill>
                <a:latin typeface="PRRDUC+Arial-BoldMT"/>
                <a:cs typeface="PRRDUC+Arial-BoldMT"/>
              </a:rPr>
              <a:t> </a:t>
            </a:r>
            <a:r>
              <a:rPr dirty="0" sz="2000">
                <a:solidFill>
                  <a:srgbClr val="000000"/>
                </a:solidFill>
                <a:latin typeface="LRQBMM+MicrosoftYaHei-Bold"/>
                <a:cs typeface="LRQBMM+MicrosoftYaHei-Bold"/>
              </a:rPr>
              <a:t>数据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4855" y="95763"/>
            <a:ext cx="6294711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</a:t>
            </a:r>
            <a:r>
              <a:rPr dirty="0" sz="4400">
                <a:solidFill>
                  <a:srgbClr val="000000"/>
                </a:solidFill>
                <a:latin typeface="ODKLTJ+Wingdings-Regular"/>
                <a:cs typeface="ODKLTJ+Wingdings-Regular"/>
              </a:rPr>
              <a:t>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物理地址流程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81566" y="950228"/>
            <a:ext cx="6096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开始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27390" y="1061054"/>
            <a:ext cx="3216275" cy="7928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2060"/>
                </a:solidFill>
                <a:latin typeface="NPHITG+Calibri-Bold"/>
                <a:cs typeface="NPHITG+Calibri-Bold"/>
              </a:rPr>
              <a:t>TLB</a:t>
            </a:r>
            <a:r>
              <a:rPr dirty="0" sz="2800" spc="15">
                <a:solidFill>
                  <a:srgbClr val="002060"/>
                </a:solidFill>
                <a:latin typeface="NLBPIO+SimSun"/>
                <a:cs typeface="NLBPIO+SimSun"/>
              </a:rPr>
              <a:t>查找与</a:t>
            </a:r>
            <a:r>
              <a:rPr dirty="0" sz="2800">
                <a:solidFill>
                  <a:srgbClr val="002060"/>
                </a:solidFill>
                <a:latin typeface="NPHITG+Calibri-Bold"/>
                <a:cs typeface="NPHITG+Calibri-Bold"/>
              </a:rPr>
              <a:t>Cache</a:t>
            </a:r>
            <a:r>
              <a:rPr dirty="0" sz="2800">
                <a:solidFill>
                  <a:srgbClr val="002060"/>
                </a:solidFill>
                <a:latin typeface="NLBPIO+SimSun"/>
                <a:cs typeface="NLBPIO+SimSun"/>
              </a:rPr>
              <a:t>查</a:t>
            </a:r>
          </a:p>
          <a:p>
            <a:pPr marL="22860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5">
                <a:solidFill>
                  <a:srgbClr val="002060"/>
                </a:solidFill>
                <a:latin typeface="NLBPIO+SimSun"/>
                <a:cs typeface="NLBPIO+SimSun"/>
              </a:rPr>
              <a:t>找可以同步进行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79845" y="1354189"/>
            <a:ext cx="1637741" cy="6141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MMU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生成</a:t>
            </a:r>
            <a:r>
              <a:rPr dirty="0" sz="1800" spc="-44">
                <a:solidFill>
                  <a:srgbClr val="000000"/>
                </a:solidFill>
                <a:latin typeface="NWENTS+Calibri"/>
                <a:cs typeface="NWENTS+Calibri"/>
              </a:rPr>
              <a:t>VA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的</a:t>
            </a:r>
          </a:p>
          <a:p>
            <a:pPr marL="4572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PTEA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物理地址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00032" y="1649782"/>
            <a:ext cx="1376045" cy="6141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MMU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接收到</a:t>
            </a:r>
          </a:p>
          <a:p>
            <a:pPr marL="29209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</a:t>
            </a:r>
            <a:r>
              <a:rPr dirty="0" sz="1800" spc="-86">
                <a:solidFill>
                  <a:srgbClr val="000000"/>
                </a:solidFill>
                <a:latin typeface="NWENTS+Calibri"/>
                <a:cs typeface="NWENTS+Calibri"/>
              </a:rPr>
              <a:t>VA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88909" y="2390980"/>
            <a:ext cx="429108" cy="314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AAIBD+Tahoma"/>
                <a:cs typeface="HAAIBD+Tahoma"/>
              </a:rPr>
              <a:t>No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70357" y="2480070"/>
            <a:ext cx="1171500" cy="6141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002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PTEA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在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命中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84218" y="2540128"/>
            <a:ext cx="6096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缺失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12491" y="2594687"/>
            <a:ext cx="1136228" cy="603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979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查找</a:t>
            </a:r>
          </a:p>
          <a:p>
            <a:pPr marL="0" marR="0">
              <a:lnSpc>
                <a:spcPts val="1800"/>
              </a:lnSpc>
              <a:spcBef>
                <a:spcPts val="278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(Key=VPN)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50877" y="2872946"/>
            <a:ext cx="506462" cy="314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38">
                <a:solidFill>
                  <a:srgbClr val="000000"/>
                </a:solidFill>
                <a:latin typeface="HAAIBD+Tahoma"/>
                <a:cs typeface="HAAIBD+Tahoma"/>
              </a:rPr>
              <a:t>Yes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26702" y="3250871"/>
            <a:ext cx="6096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命中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01780" y="3603677"/>
            <a:ext cx="1171500" cy="603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NWENTS+Calibri"/>
                <a:cs typeface="NWENTS+Calibri"/>
              </a:rPr>
              <a:t>Cache</a:t>
            </a:r>
            <a:r>
              <a:rPr dirty="0" sz="1800">
                <a:solidFill>
                  <a:srgbClr val="ffffff"/>
                </a:solidFill>
                <a:latin typeface="VUUGUE+MicrosoftYaHei"/>
                <a:cs typeface="VUUGUE+MicrosoftYaHei"/>
              </a:rPr>
              <a:t>提供</a:t>
            </a:r>
          </a:p>
          <a:p>
            <a:pPr marL="339725" marR="0">
              <a:lnSpc>
                <a:spcPts val="1800"/>
              </a:lnSpc>
              <a:spcBef>
                <a:spcPts val="27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NWENTS+Calibri"/>
                <a:cs typeface="NWENTS+Calibri"/>
              </a:rPr>
              <a:t>PTE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015249" y="3616694"/>
            <a:ext cx="2655614" cy="6141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144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NWENTS+Calibri"/>
                <a:cs typeface="NWENTS+Calibri"/>
              </a:rPr>
              <a:t>PTEA</a:t>
            </a:r>
            <a:r>
              <a:rPr dirty="0" sz="1800">
                <a:solidFill>
                  <a:srgbClr val="ffffff"/>
                </a:solidFill>
                <a:latin typeface="VUUGUE+MicrosoftYaHei"/>
                <a:cs typeface="VUUGUE+MicrosoftYaHei"/>
              </a:rPr>
              <a:t>访问主存，获得</a:t>
            </a:r>
            <a:r>
              <a:rPr dirty="0" sz="1800">
                <a:solidFill>
                  <a:srgbClr val="ffffff"/>
                </a:solidFill>
                <a:latin typeface="NWENTS+Calibri"/>
                <a:cs typeface="NWENTS+Calibri"/>
              </a:rPr>
              <a:t>PTE,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UUGUE+MicrosoftYaHei"/>
                <a:cs typeface="VUUGUE+MicrosoftYaHei"/>
              </a:rPr>
              <a:t>将</a:t>
            </a:r>
            <a:r>
              <a:rPr dirty="0" sz="1800">
                <a:solidFill>
                  <a:srgbClr val="ffffff"/>
                </a:solidFill>
                <a:latin typeface="NWENTS+Calibri"/>
                <a:cs typeface="NWENTS+Calibri"/>
              </a:rPr>
              <a:t>PTE</a:t>
            </a:r>
            <a:r>
              <a:rPr dirty="0" sz="1800">
                <a:solidFill>
                  <a:srgbClr val="ffffff"/>
                </a:solidFill>
                <a:latin typeface="VUUGUE+MicrosoftYaHei"/>
                <a:cs typeface="VUUGUE+MicrosoftYaHei"/>
              </a:rPr>
              <a:t>所在的块调入</a:t>
            </a:r>
            <a:r>
              <a:rPr dirty="0" sz="1800">
                <a:solidFill>
                  <a:srgbClr val="ffffff"/>
                </a:solidFill>
                <a:latin typeface="NWENTS+Calibri"/>
                <a:cs typeface="NWENTS+Calibri"/>
              </a:rPr>
              <a:t>Cache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34982" y="3630855"/>
            <a:ext cx="941449" cy="603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NWENTS+Calibri"/>
                <a:cs typeface="NWENTS+Calibri"/>
              </a:rPr>
              <a:t>TLB</a:t>
            </a:r>
            <a:r>
              <a:rPr dirty="0" sz="1800">
                <a:solidFill>
                  <a:srgbClr val="ffffff"/>
                </a:solidFill>
                <a:latin typeface="VUUGUE+MicrosoftYaHei"/>
                <a:cs typeface="VUUGUE+MicrosoftYaHei"/>
              </a:rPr>
              <a:t>提供</a:t>
            </a:r>
          </a:p>
          <a:p>
            <a:pPr marL="202564" marR="0">
              <a:lnSpc>
                <a:spcPts val="1800"/>
              </a:lnSpc>
              <a:spcBef>
                <a:spcPts val="278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NWENTS+Calibri"/>
                <a:cs typeface="NWENTS+Calibri"/>
              </a:rPr>
              <a:t>PPN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58154" y="4711385"/>
            <a:ext cx="429108" cy="314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AAIBD+Tahoma"/>
                <a:cs typeface="HAAIBD+Tahoma"/>
              </a:rPr>
              <a:t>No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11781" y="4717315"/>
            <a:ext cx="1855849" cy="888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1434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触发缺页异常程</a:t>
            </a:r>
          </a:p>
          <a:p>
            <a:pPr marL="37465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序</a:t>
            </a: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OS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负责调页，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更新页表，</a:t>
            </a: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表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61846" y="4746488"/>
            <a:ext cx="506462" cy="314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38">
                <a:solidFill>
                  <a:srgbClr val="000000"/>
                </a:solidFill>
                <a:latin typeface="HAAIBD+Tahoma"/>
                <a:cs typeface="HAAIBD+Tahoma"/>
              </a:rPr>
              <a:t>Yes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16077" y="4908183"/>
            <a:ext cx="950714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NWENTS+Calibri"/>
                <a:cs typeface="NWENTS+Calibri"/>
              </a:rPr>
              <a:t>PTE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缺页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668317" y="4988777"/>
            <a:ext cx="1170049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UUGUE+MicrosoftYaHei"/>
                <a:cs typeface="VUUGUE+MicrosoftYaHei"/>
              </a:rPr>
              <a:t>更新</a:t>
            </a:r>
            <a:r>
              <a:rPr dirty="0" sz="1800">
                <a:solidFill>
                  <a:srgbClr val="ffffff"/>
                </a:solidFill>
                <a:latin typeface="NWENTS+Calibri"/>
                <a:cs typeface="NWENTS+Calibri"/>
              </a:rPr>
              <a:t>TLB</a:t>
            </a:r>
            <a:r>
              <a:rPr dirty="0" sz="1800">
                <a:solidFill>
                  <a:srgbClr val="ffffff"/>
                </a:solidFill>
                <a:latin typeface="VUUGUE+MicrosoftYaHei"/>
                <a:cs typeface="VUUGUE+MicrosoftYaHei"/>
              </a:rPr>
              <a:t>表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623845" y="5043106"/>
            <a:ext cx="14133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16">
                <a:solidFill>
                  <a:srgbClr val="ffffff"/>
                </a:solidFill>
                <a:latin typeface="NWENTS+Calibri"/>
                <a:cs typeface="NWENTS+Calibri"/>
              </a:rPr>
              <a:t>PA=PPN+VPO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095345" y="6037035"/>
            <a:ext cx="6096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UUGUE+MicrosoftYaHei"/>
                <a:cs typeface="VUUGUE+MicrosoftYaHei"/>
              </a:rPr>
              <a:t>结束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40" y="16839"/>
            <a:ext cx="10772141" cy="933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具有</a:t>
            </a:r>
            <a:r>
              <a:rPr dirty="0" sz="2800">
                <a:solidFill>
                  <a:srgbClr val="c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和</a:t>
            </a:r>
            <a:r>
              <a:rPr dirty="0" sz="2800">
                <a:solidFill>
                  <a:srgbClr val="c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的多级存储系统：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采用二路组相联方式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,CPU32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位的虚拟地址，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采用全相联方式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6240" y="970741"/>
            <a:ext cx="3125069" cy="474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2060"/>
                </a:solidFill>
                <a:latin typeface="NPHITG+Calibri-Bold"/>
                <a:cs typeface="NPHITG+Calibri-Bold"/>
              </a:rPr>
              <a:t>1</a:t>
            </a:r>
            <a:r>
              <a:rPr dirty="0" sz="2600">
                <a:solidFill>
                  <a:srgbClr val="002060"/>
                </a:solidFill>
                <a:latin typeface="LRQBMM+MicrosoftYaHei-Bold"/>
                <a:cs typeface="LRQBMM+MicrosoftYaHei-Bold"/>
              </a:rPr>
              <a:t>、查找快表（</a:t>
            </a:r>
            <a:r>
              <a:rPr dirty="0" sz="2600">
                <a:solidFill>
                  <a:srgbClr val="002060"/>
                </a:solidFill>
                <a:latin typeface="NPHITG+Calibri-Bold"/>
                <a:cs typeface="NPHITG+Calibri-Bold"/>
              </a:rPr>
              <a:t>TLB</a:t>
            </a:r>
            <a:r>
              <a:rPr dirty="0" sz="2600">
                <a:solidFill>
                  <a:srgbClr val="002060"/>
                </a:solidFill>
                <a:latin typeface="LRQBMM+MicrosoftYaHei-Bold"/>
                <a:cs typeface="LRQBMM+MicrosoftYaHei-Bold"/>
              </a:rPr>
              <a:t>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76240" y="1366981"/>
            <a:ext cx="6194014" cy="474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WENTS+Calibri"/>
                <a:cs typeface="NWENTS+Calibri"/>
              </a:rPr>
              <a:t>1)</a:t>
            </a: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将虚页号与每个</a:t>
            </a:r>
            <a:r>
              <a:rPr dirty="0" sz="26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标记字段同时进行比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76240" y="1763221"/>
            <a:ext cx="814070" cy="474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较；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76240" y="2555701"/>
            <a:ext cx="6170546" cy="870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9859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WENTS+Calibri"/>
                <a:cs typeface="NWENTS+Calibri"/>
              </a:rPr>
              <a:t>2)</a:t>
            </a: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若有某项相等且对应有效位为</a:t>
            </a:r>
            <a:r>
              <a:rPr dirty="0" sz="2600">
                <a:solidFill>
                  <a:srgbClr val="000000"/>
                </a:solidFill>
                <a:latin typeface="NWENTS+Calibri"/>
                <a:cs typeface="NWENTS+Calibri"/>
              </a:rPr>
              <a:t>1</a:t>
            </a: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，则</a:t>
            </a:r>
            <a:r>
              <a:rPr dirty="0" sz="2600">
                <a:solidFill>
                  <a:srgbClr val="002060"/>
                </a:solidFill>
                <a:latin typeface="NWENTS+Calibri"/>
                <a:cs typeface="NWENTS+Calibri"/>
              </a:rPr>
              <a:t>TLB</a:t>
            </a:r>
          </a:p>
          <a:p>
            <a:pPr marL="0" marR="0">
              <a:lnSpc>
                <a:spcPts val="312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600">
                <a:solidFill>
                  <a:srgbClr val="002060"/>
                </a:solidFill>
                <a:latin typeface="VUUGUE+MicrosoftYaHei"/>
                <a:cs typeface="VUUGUE+MicrosoftYaHei"/>
              </a:rPr>
              <a:t>命中</a:t>
            </a: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，此时可直接通过</a:t>
            </a:r>
            <a:r>
              <a:rPr dirty="0" sz="2600">
                <a:solidFill>
                  <a:srgbClr val="c00000"/>
                </a:solidFill>
                <a:latin typeface="NWENTS+Calibri"/>
                <a:cs typeface="NWENTS+Calibri"/>
              </a:rPr>
              <a:t>TLB</a:t>
            </a: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进行地址转换</a:t>
            </a:r>
            <a:r>
              <a:rPr dirty="0" sz="2600">
                <a:solidFill>
                  <a:srgbClr val="000000"/>
                </a:solidFill>
                <a:latin typeface="NWENTS+Calibri"/>
                <a:cs typeface="NWENTS+Calibri"/>
              </a:rPr>
              <a:t>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76240" y="3744421"/>
            <a:ext cx="6258560" cy="870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4929" marR="0">
              <a:lnSpc>
                <a:spcPts val="3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NWENTS+Calibri"/>
                <a:cs typeface="NWENTS+Calibri"/>
              </a:rPr>
              <a:t>3)</a:t>
            </a: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若未命中，则</a:t>
            </a:r>
            <a:r>
              <a:rPr dirty="0" sz="2600">
                <a:solidFill>
                  <a:srgbClr val="002060"/>
                </a:solidFill>
                <a:latin typeface="NWENTS+Calibri"/>
                <a:cs typeface="NWENTS+Calibri"/>
              </a:rPr>
              <a:t>TLB</a:t>
            </a:r>
            <a:r>
              <a:rPr dirty="0" sz="2600">
                <a:solidFill>
                  <a:srgbClr val="002060"/>
                </a:solidFill>
                <a:latin typeface="VUUGUE+MicrosoftYaHei"/>
                <a:cs typeface="VUUGUE+MicrosoftYaHei"/>
              </a:rPr>
              <a:t>缺失</a:t>
            </a: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，需要访问主存去</a:t>
            </a:r>
          </a:p>
          <a:p>
            <a:pPr marL="0" marR="0">
              <a:lnSpc>
                <a:spcPts val="312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VUUGUE+MicrosoftYaHei"/>
                <a:cs typeface="VUUGUE+MicrosoftYaHei"/>
              </a:rPr>
              <a:t>查页表</a:t>
            </a:r>
            <a:r>
              <a:rPr dirty="0" sz="2600">
                <a:solidFill>
                  <a:srgbClr val="000000"/>
                </a:solidFill>
                <a:latin typeface="NWENTS+Calibri"/>
                <a:cs typeface="NWENTS+Calibri"/>
              </a:rPr>
              <a:t>(</a:t>
            </a:r>
            <a:r>
              <a:rPr dirty="0" sz="2600">
                <a:solidFill>
                  <a:srgbClr val="c00000"/>
                </a:solidFill>
                <a:latin typeface="VUUGUE+MicrosoftYaHei"/>
                <a:cs typeface="VUUGUE+MicrosoftYaHei"/>
              </a:rPr>
              <a:t>慢表</a:t>
            </a:r>
            <a:r>
              <a:rPr dirty="0" sz="2600">
                <a:solidFill>
                  <a:srgbClr val="000000"/>
                </a:solidFill>
                <a:latin typeface="NWENTS+Calibri"/>
                <a:cs typeface="NWENTS+Calibri"/>
              </a:rPr>
              <a:t>)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40" y="16839"/>
            <a:ext cx="10772141" cy="933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具有</a:t>
            </a:r>
            <a:r>
              <a:rPr dirty="0" sz="2800">
                <a:solidFill>
                  <a:srgbClr val="c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和</a:t>
            </a:r>
            <a:r>
              <a:rPr dirty="0" sz="2800">
                <a:solidFill>
                  <a:srgbClr val="c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的多级存储系统：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采用二路组相联方式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,CPU32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位的虚拟地址，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采用全相联方式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98110" y="2848044"/>
            <a:ext cx="4033520" cy="11719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2060"/>
                </a:solidFill>
                <a:latin typeface="NPHITG+Calibri-Bold"/>
                <a:cs typeface="NPHITG+Calibri-Bold"/>
              </a:rPr>
              <a:t>2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、</a:t>
            </a:r>
            <a:r>
              <a:rPr dirty="0" sz="2400">
                <a:solidFill>
                  <a:srgbClr val="002060"/>
                </a:solidFill>
                <a:latin typeface="NPHITG+Calibri-Bold"/>
                <a:cs typeface="NPHITG+Calibri-Bold"/>
              </a:rPr>
              <a:t>TLB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不命中</a:t>
            </a:r>
          </a:p>
          <a:p>
            <a:pPr marL="69215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1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）图示的是两级页表方式？</a:t>
            </a:r>
          </a:p>
          <a:p>
            <a:pPr marL="27686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虚页地址</a:t>
            </a:r>
            <a:r>
              <a:rPr dirty="0" sz="2400" spc="-350">
                <a:solidFill>
                  <a:srgbClr val="00206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2400">
                <a:solidFill>
                  <a:srgbClr val="002060"/>
                </a:solidFill>
                <a:latin typeface="NPHITG+Calibri-Bold"/>
                <a:cs typeface="NPHITG+Calibri-Bold"/>
              </a:rPr>
              <a:t>2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个</a:t>
            </a:r>
            <a:r>
              <a:rPr dirty="0" sz="2400">
                <a:solidFill>
                  <a:srgbClr val="002060"/>
                </a:solidFill>
                <a:latin typeface="NPHITG+Calibri-Bold"/>
                <a:cs typeface="NPHITG+Calibri-Bold"/>
              </a:rPr>
              <a:t>10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位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98110" y="4311084"/>
            <a:ext cx="6776720" cy="806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9215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2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）虚页号被分成</a:t>
            </a:r>
            <a:r>
              <a:rPr dirty="0" sz="2400">
                <a:solidFill>
                  <a:srgbClr val="7030a0"/>
                </a:solidFill>
                <a:latin typeface="LRQBMM+MicrosoftYaHei-Bold"/>
                <a:cs typeface="LRQBMM+MicrosoftYaHei-Bold"/>
              </a:rPr>
              <a:t>页目录索引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和</a:t>
            </a:r>
            <a:r>
              <a:rPr dirty="0" sz="2400">
                <a:solidFill>
                  <a:srgbClr val="7030a0"/>
                </a:solidFill>
                <a:latin typeface="LRQBMM+MicrosoftYaHei-Bold"/>
                <a:cs typeface="LRQBMM+MicrosoftYaHei-Bold"/>
              </a:rPr>
              <a:t>页表索引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两部分，</a:t>
            </a:r>
          </a:p>
          <a:p>
            <a:pPr marL="0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由这两部分得到对应的页表项，进行地址转换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8110" y="5408364"/>
            <a:ext cx="6824981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3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）并将相应表项</a:t>
            </a:r>
            <a:r>
              <a:rPr dirty="0" sz="2400">
                <a:solidFill>
                  <a:srgbClr val="7030a0"/>
                </a:solidFill>
                <a:latin typeface="LRQBMM+MicrosoftYaHei-Bold"/>
                <a:cs typeface="LRQBMM+MicrosoftYaHei-Bold"/>
              </a:rPr>
              <a:t>调入</a:t>
            </a:r>
            <a:r>
              <a:rPr dirty="0" sz="2400">
                <a:solidFill>
                  <a:srgbClr val="7030a0"/>
                </a:solidFill>
                <a:latin typeface="NPHITG+Calibri-Bold"/>
                <a:cs typeface="NPHITG+Calibri-Bold"/>
              </a:rPr>
              <a:t>TLB</a:t>
            </a:r>
            <a:r>
              <a:rPr dirty="0" sz="2400">
                <a:solidFill>
                  <a:srgbClr val="7030a0"/>
                </a:solidFill>
                <a:latin typeface="LRQBMM+MicrosoftYaHei-Bold"/>
                <a:cs typeface="LRQBMM+MicrosoftYaHei-Bold"/>
              </a:rPr>
              <a:t>，</a:t>
            </a:r>
            <a:r>
              <a:rPr dirty="0" sz="2400" spc="-350">
                <a:solidFill>
                  <a:srgbClr val="7030a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若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已满，则需替换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40" y="16839"/>
            <a:ext cx="10772141" cy="933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具有</a:t>
            </a:r>
            <a:r>
              <a:rPr dirty="0" sz="2800">
                <a:solidFill>
                  <a:srgbClr val="c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和</a:t>
            </a:r>
            <a:r>
              <a:rPr dirty="0" sz="2800">
                <a:solidFill>
                  <a:srgbClr val="c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的多级存储系统：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采用二路组相联方式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,CPU32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位的虚拟地址，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采用全相联方式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000" y="4869249"/>
            <a:ext cx="5488483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3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、</a:t>
            </a:r>
            <a:r>
              <a:rPr dirty="0" sz="2400">
                <a:solidFill>
                  <a:srgbClr val="002060"/>
                </a:solidFill>
                <a:latin typeface="LRQBMM+MicrosoftYaHei-Bold"/>
                <a:cs typeface="LRQBMM+MicrosoftYaHei-Bold"/>
              </a:rPr>
              <a:t>完成由虚拟地址到物理地址的转换后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000" y="5417889"/>
            <a:ext cx="7132956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1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机构根据映射方式找到对应的</a:t>
            </a:r>
            <a:r>
              <a:rPr dirty="0" sz="2400">
                <a:solidFill>
                  <a:srgbClr val="7030a0"/>
                </a:solidFill>
                <a:latin typeface="NPHITG+Calibri-Bold"/>
                <a:cs typeface="NPHITG+Calibri-Bold"/>
              </a:rPr>
              <a:t>Cache</a:t>
            </a:r>
            <a:r>
              <a:rPr dirty="0" sz="2400" spc="-893">
                <a:solidFill>
                  <a:srgbClr val="7030a0"/>
                </a:solidFill>
                <a:latin typeface="NPHITG+Calibri-Bold"/>
                <a:cs typeface="NPHITG+Calibri-Bold"/>
              </a:rPr>
              <a:t> </a:t>
            </a:r>
            <a:r>
              <a:rPr dirty="0" sz="2400">
                <a:solidFill>
                  <a:srgbClr val="7030a0"/>
                </a:solidFill>
                <a:latin typeface="LRQBMM+MicrosoftYaHei-Bold"/>
                <a:cs typeface="LRQBMM+MicrosoftYaHei-Bold"/>
              </a:rPr>
              <a:t>行或组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000" y="5966529"/>
            <a:ext cx="11487150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2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）将对应</a:t>
            </a:r>
            <a:r>
              <a:rPr dirty="0" sz="2400">
                <a:solidFill>
                  <a:srgbClr val="7030a0"/>
                </a:solidFill>
                <a:latin typeface="NPHITG+Calibri-Bold"/>
                <a:cs typeface="NPHITG+Calibri-Bold"/>
              </a:rPr>
              <a:t>Cache</a:t>
            </a:r>
            <a:r>
              <a:rPr dirty="0" sz="2400">
                <a:solidFill>
                  <a:srgbClr val="7030a0"/>
                </a:solidFill>
                <a:latin typeface="LRQBMM+MicrosoftYaHei-Bold"/>
                <a:cs typeface="LRQBMM+MicrosoftYaHei-Bold"/>
              </a:rPr>
              <a:t>行中的标记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与物理地址中的</a:t>
            </a:r>
            <a:r>
              <a:rPr dirty="0" sz="2400">
                <a:solidFill>
                  <a:srgbClr val="7030a0"/>
                </a:solidFill>
                <a:latin typeface="LRQBMM+MicrosoftYaHei-Bold"/>
                <a:cs typeface="LRQBMM+MicrosoftYaHei-Bold"/>
              </a:rPr>
              <a:t>高位部分（块标记）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进行比较，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3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）若相等且对应有效位为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1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，则</a:t>
            </a:r>
            <a:r>
              <a:rPr dirty="0" sz="2400">
                <a:solidFill>
                  <a:srgbClr val="7030a0"/>
                </a:solidFill>
                <a:latin typeface="NPHITG+Calibri-Bold"/>
                <a:cs typeface="NPHITG+Calibri-Bold"/>
              </a:rPr>
              <a:t>Cache</a:t>
            </a:r>
            <a:r>
              <a:rPr dirty="0" sz="2400">
                <a:solidFill>
                  <a:srgbClr val="7030a0"/>
                </a:solidFill>
                <a:latin typeface="LRQBMM+MicrosoftYaHei-Bold"/>
                <a:cs typeface="LRQBMM+MicrosoftYaHei-Bold"/>
              </a:rPr>
              <a:t>命中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，此时根据块内地址取出对应的字送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CPU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。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2640" y="206253"/>
            <a:ext cx="8532451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</a:t>
            </a:r>
            <a:r>
              <a:rPr dirty="0" sz="4400">
                <a:solidFill>
                  <a:srgbClr val="000000"/>
                </a:solidFill>
                <a:latin typeface="ODKLTJ+Wingdings-Regular"/>
                <a:cs typeface="ODKLTJ+Wingdings-Regular"/>
              </a:rPr>
              <a:t>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物理地址流程（</a:t>
            </a:r>
            <a:r>
              <a:rPr dirty="0" sz="4400">
                <a:solidFill>
                  <a:srgbClr val="002060"/>
                </a:solidFill>
                <a:latin typeface="VUUGUE+MicrosoftYaHei"/>
                <a:cs typeface="VUUGUE+MicrosoftYaHei"/>
              </a:rPr>
              <a:t>读图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421" y="286317"/>
            <a:ext cx="6323113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并行主存系统——</a:t>
            </a:r>
            <a:r>
              <a:rPr dirty="0" sz="3200">
                <a:solidFill>
                  <a:srgbClr val="0000cc"/>
                </a:solidFill>
                <a:latin typeface="VUUGUE+MicrosoftYaHei"/>
                <a:cs typeface="VUUGUE+MicrosoftYaHei"/>
              </a:rPr>
              <a:t>多体交叉存储器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9010" y="1363492"/>
            <a:ext cx="553275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227">
                <a:solidFill>
                  <a:srgbClr val="000000"/>
                </a:solidFill>
                <a:latin typeface="NLBPIO+SimSun"/>
                <a:cs typeface="NLBPIO+SimSun"/>
              </a:rPr>
              <a:t>CPU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41119" y="1363492"/>
            <a:ext cx="553276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227">
                <a:solidFill>
                  <a:srgbClr val="000000"/>
                </a:solidFill>
                <a:latin typeface="NLBPIO+SimSun"/>
                <a:cs typeface="NLBPIO+SimSun"/>
              </a:rPr>
              <a:t>IOP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4587" y="2380508"/>
            <a:ext cx="1240396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454">
                <a:solidFill>
                  <a:srgbClr val="000000"/>
                </a:solidFill>
                <a:latin typeface="NLBPIO+SimSun"/>
                <a:cs typeface="NLBPIO+SimSun"/>
              </a:rPr>
              <a:t>总线控制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39987" y="3361189"/>
            <a:ext cx="352837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227">
                <a:solidFill>
                  <a:srgbClr val="0000ff"/>
                </a:solidFill>
                <a:latin typeface="NLBPIO+SimSun"/>
                <a:cs typeface="NLBPIO+SimSun"/>
              </a:rPr>
              <a:t>M</a:t>
            </a:r>
            <a:r>
              <a:rPr dirty="0" sz="1350" baseline="-5294">
                <a:solidFill>
                  <a:srgbClr val="0000ff"/>
                </a:solidFill>
                <a:latin typeface="NLBPIO+SimSun"/>
                <a:cs typeface="NLBPIO+SimSun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79353" y="3361189"/>
            <a:ext cx="352838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227">
                <a:solidFill>
                  <a:srgbClr val="0000ff"/>
                </a:solidFill>
                <a:latin typeface="NLBPIO+SimSun"/>
                <a:cs typeface="NLBPIO+SimSun"/>
              </a:rPr>
              <a:t>M</a:t>
            </a:r>
            <a:r>
              <a:rPr dirty="0" sz="1350" baseline="-5294">
                <a:solidFill>
                  <a:srgbClr val="0000ff"/>
                </a:solidFill>
                <a:latin typeface="NLBPIO+SimSun"/>
                <a:cs typeface="NLBPIO+SimSun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16636" y="3361189"/>
            <a:ext cx="352837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227">
                <a:solidFill>
                  <a:srgbClr val="0000ff"/>
                </a:solidFill>
                <a:latin typeface="NLBPIO+SimSun"/>
                <a:cs typeface="NLBPIO+SimSun"/>
              </a:rPr>
              <a:t>M</a:t>
            </a:r>
            <a:r>
              <a:rPr dirty="0" sz="1350" baseline="-5294">
                <a:solidFill>
                  <a:srgbClr val="0000ff"/>
                </a:solidFill>
                <a:latin typeface="NLBPIO+SimSun"/>
                <a:cs typeface="NLBPIO+SimSun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931326" y="3361189"/>
            <a:ext cx="352837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227">
                <a:solidFill>
                  <a:srgbClr val="0000ff"/>
                </a:solidFill>
                <a:latin typeface="NLBPIO+SimSun"/>
                <a:cs typeface="NLBPIO+SimSun"/>
              </a:rPr>
              <a:t>M</a:t>
            </a:r>
            <a:r>
              <a:rPr dirty="0" sz="1350" baseline="-5294">
                <a:solidFill>
                  <a:srgbClr val="0000ff"/>
                </a:solidFill>
                <a:latin typeface="NLBPIO+SimSun"/>
                <a:cs typeface="NLBPIO+SimSun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04402" y="3929332"/>
            <a:ext cx="417830" cy="304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LBPIO+SimSun"/>
                <a:cs typeface="NLBPIO+SimSun"/>
              </a:rPr>
              <a:t>…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11561" y="3929332"/>
            <a:ext cx="417830" cy="304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LBPIO+SimSun"/>
                <a:cs typeface="NLBPIO+SimSun"/>
              </a:rPr>
              <a:t>…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18719" y="3929332"/>
            <a:ext cx="417830" cy="304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LBPIO+SimSun"/>
                <a:cs typeface="NLBPIO+SimSun"/>
              </a:rPr>
              <a:t>…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95741" y="3929332"/>
            <a:ext cx="417830" cy="304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NLBPIO+SimSun"/>
                <a:cs typeface="NLBPIO+SimSun"/>
              </a:rPr>
              <a:t>…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646961" y="4335826"/>
            <a:ext cx="1526641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454">
                <a:solidFill>
                  <a:srgbClr val="0000ff"/>
                </a:solidFill>
                <a:latin typeface="NLBPIO+SimSun"/>
                <a:cs typeface="NLBPIO+SimSun"/>
              </a:rPr>
              <a:t>地址寄存器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854119" y="4335826"/>
            <a:ext cx="1526641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454">
                <a:solidFill>
                  <a:srgbClr val="0000ff"/>
                </a:solidFill>
                <a:latin typeface="NLBPIO+SimSun"/>
                <a:cs typeface="NLBPIO+SimSun"/>
              </a:rPr>
              <a:t>地址寄存器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061278" y="4335826"/>
            <a:ext cx="1526641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454">
                <a:solidFill>
                  <a:srgbClr val="0000ff"/>
                </a:solidFill>
                <a:latin typeface="NLBPIO+SimSun"/>
                <a:cs typeface="NLBPIO+SimSun"/>
              </a:rPr>
              <a:t>地址寄存器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38299" y="4335826"/>
            <a:ext cx="1701234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454">
                <a:solidFill>
                  <a:srgbClr val="0000ff"/>
                </a:solidFill>
                <a:latin typeface="NLBPIO+SimSun"/>
                <a:cs typeface="NLBPIO+SimSun"/>
              </a:rPr>
              <a:t>地址寄存器</a:t>
            </a:r>
          </a:p>
          <a:p>
            <a:pPr marL="1491526" marR="0">
              <a:lnSpc>
                <a:spcPts val="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ff"/>
                </a:solidFill>
                <a:latin typeface="NLBPIO+SimSun"/>
                <a:cs typeface="NLBPIO+SimSun"/>
              </a:rPr>
              <a:t>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38487" y="4446636"/>
            <a:ext cx="209708" cy="1529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ff"/>
                </a:solidFill>
                <a:latin typeface="NLBPIO+SimSun"/>
                <a:cs typeface="NLBPIO+SimSun"/>
              </a:rPr>
              <a:t>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345646" y="4446636"/>
            <a:ext cx="209708" cy="1529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ff"/>
                </a:solidFill>
                <a:latin typeface="NLBPIO+SimSun"/>
                <a:cs typeface="NLBPIO+SimSun"/>
              </a:rPr>
              <a:t>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552804" y="4446636"/>
            <a:ext cx="209708" cy="1529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ff"/>
                </a:solidFill>
                <a:latin typeface="NLBPIO+SimSun"/>
                <a:cs typeface="NLBPIO+SimSun"/>
              </a:rPr>
              <a:t>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71072" y="5274127"/>
            <a:ext cx="1805355" cy="2678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442">
                <a:solidFill>
                  <a:srgbClr val="000000"/>
                </a:solidFill>
                <a:latin typeface="NLBPIO+SimSun"/>
                <a:cs typeface="NLBPIO+SimSun"/>
              </a:rPr>
              <a:t>主存控制部件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163059" y="6313591"/>
            <a:ext cx="2932430" cy="320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0">
                <a:solidFill>
                  <a:srgbClr val="000000"/>
                </a:solidFill>
                <a:latin typeface="NLBPIO+SimSun"/>
                <a:cs typeface="NLBPIO+SimSun"/>
              </a:rPr>
              <a:t>多体（</a:t>
            </a:r>
            <a:r>
              <a:rPr dirty="0" sz="2000">
                <a:solidFill>
                  <a:srgbClr val="000000"/>
                </a:solidFill>
                <a:latin typeface="OGSECT+TimesNewRomanPS-BoldMT"/>
                <a:cs typeface="OGSECT+TimesNewRomanPS-BoldMT"/>
              </a:rPr>
              <a:t>m=4</a:t>
            </a:r>
            <a:r>
              <a:rPr dirty="0" sz="2000" spc="10">
                <a:solidFill>
                  <a:srgbClr val="000000"/>
                </a:solidFill>
                <a:latin typeface="NLBPIO+SimSun"/>
                <a:cs typeface="NLBPIO+SimSun"/>
              </a:rPr>
              <a:t>）交叉存储器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1780" y="13245"/>
            <a:ext cx="11448965" cy="2454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>
                <a:solidFill>
                  <a:srgbClr val="000000"/>
                </a:solidFill>
                <a:latin typeface="NWENTS+Calibri"/>
                <a:cs typeface="NWENTS+Calibri"/>
              </a:rPr>
              <a:t>CPU</a:t>
            </a: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一次访存操作</a:t>
            </a:r>
            <a:r>
              <a:rPr dirty="0" sz="3100" spc="10">
                <a:solidFill>
                  <a:srgbClr val="002060"/>
                </a:solidFill>
                <a:latin typeface="VUUGUE+MicrosoftYaHei"/>
                <a:cs typeface="VUUGUE+MicrosoftYaHei"/>
              </a:rPr>
              <a:t>可能涉及</a:t>
            </a:r>
            <a:r>
              <a:rPr dirty="0" sz="3100">
                <a:solidFill>
                  <a:srgbClr val="002060"/>
                </a:solidFill>
                <a:latin typeface="NWENTS+Calibri"/>
                <a:cs typeface="NWENTS+Calibri"/>
              </a:rPr>
              <a:t>TLB</a:t>
            </a:r>
            <a:r>
              <a:rPr dirty="0" sz="3100" spc="10">
                <a:solidFill>
                  <a:srgbClr val="002060"/>
                </a:solidFill>
                <a:latin typeface="VUUGUE+MicrosoftYaHei"/>
                <a:cs typeface="VUUGUE+MicrosoftYaHei"/>
              </a:rPr>
              <a:t>、页表、</a:t>
            </a:r>
            <a:r>
              <a:rPr dirty="0" sz="3100">
                <a:solidFill>
                  <a:srgbClr val="002060"/>
                </a:solidFill>
                <a:latin typeface="NWENTS+Calibri"/>
                <a:cs typeface="NWENTS+Calibri"/>
              </a:rPr>
              <a:t>Cache</a:t>
            </a:r>
            <a:r>
              <a:rPr dirty="0" sz="3100" spc="10">
                <a:solidFill>
                  <a:srgbClr val="002060"/>
                </a:solidFill>
                <a:latin typeface="VUUGUE+MicrosoftYaHei"/>
                <a:cs typeface="VUUGUE+MicrosoftYaHei"/>
              </a:rPr>
              <a:t>、主存和磁盘</a:t>
            </a: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的</a:t>
            </a:r>
            <a:r>
              <a:rPr dirty="0" sz="3100" spc="10">
                <a:solidFill>
                  <a:srgbClr val="002060"/>
                </a:solidFill>
                <a:latin typeface="VUUGUE+MicrosoftYaHei"/>
                <a:cs typeface="VUUGUE+MicrosoftYaHei"/>
              </a:rPr>
              <a:t>访存</a:t>
            </a:r>
          </a:p>
          <a:p>
            <a:pPr marL="0" marR="0">
              <a:lnSpc>
                <a:spcPts val="3729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spc="10">
                <a:solidFill>
                  <a:srgbClr val="c00000"/>
                </a:solidFill>
                <a:latin typeface="VUUGUE+MicrosoftYaHei"/>
                <a:cs typeface="VUUGUE+MicrosoftYaHei"/>
              </a:rPr>
              <a:t>三种缺失情况</a:t>
            </a:r>
            <a:r>
              <a:rPr dirty="0" sz="3100">
                <a:solidFill>
                  <a:srgbClr val="c00000"/>
                </a:solidFill>
                <a:latin typeface="NWENTS+Calibri"/>
                <a:cs typeface="NWENTS+Calibri"/>
              </a:rPr>
              <a:t>:</a:t>
            </a:r>
          </a:p>
          <a:p>
            <a:pPr marL="0" marR="0">
              <a:lnSpc>
                <a:spcPts val="3729"/>
              </a:lnSpc>
              <a:spcBef>
                <a:spcPts val="50"/>
              </a:spcBef>
              <a:spcAft>
                <a:spcPts val="0"/>
              </a:spcAft>
            </a:pP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①</a:t>
            </a:r>
            <a:r>
              <a:rPr dirty="0" sz="3100">
                <a:solidFill>
                  <a:srgbClr val="002060"/>
                </a:solidFill>
                <a:latin typeface="NPHITG+Calibri-Bold"/>
                <a:cs typeface="NPHITG+Calibri-Bold"/>
              </a:rPr>
              <a:t>TLB</a:t>
            </a:r>
            <a:r>
              <a:rPr dirty="0" sz="3100" spc="10">
                <a:solidFill>
                  <a:srgbClr val="002060"/>
                </a:solidFill>
                <a:latin typeface="LRQBMM+MicrosoftYaHei-Bold"/>
                <a:cs typeface="LRQBMM+MicrosoftYaHei-Bold"/>
              </a:rPr>
              <a:t>缺失</a:t>
            </a:r>
            <a:r>
              <a:rPr dirty="0" sz="3100">
                <a:solidFill>
                  <a:srgbClr val="002060"/>
                </a:solidFill>
                <a:latin typeface="NPHITG+Calibri-Bold"/>
                <a:cs typeface="NPHITG+Calibri-Bold"/>
              </a:rPr>
              <a:t>:</a:t>
            </a: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要访问的页面的页表项不在</a:t>
            </a:r>
            <a:r>
              <a:rPr dirty="0" sz="31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3100">
                <a:solidFill>
                  <a:srgbClr val="000000"/>
                </a:solidFill>
                <a:latin typeface="VUUGUE+MicrosoftYaHei"/>
                <a:cs typeface="VUUGUE+MicrosoftYaHei"/>
              </a:rPr>
              <a:t>中</a:t>
            </a:r>
          </a:p>
          <a:p>
            <a:pPr marL="0" marR="0">
              <a:lnSpc>
                <a:spcPts val="37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②</a:t>
            </a:r>
            <a:r>
              <a:rPr dirty="0" sz="3100">
                <a:solidFill>
                  <a:srgbClr val="002060"/>
                </a:solidFill>
                <a:latin typeface="NPHITG+Calibri-Bold"/>
                <a:cs typeface="NPHITG+Calibri-Bold"/>
              </a:rPr>
              <a:t>Cache</a:t>
            </a:r>
            <a:r>
              <a:rPr dirty="0" sz="3100" spc="10">
                <a:solidFill>
                  <a:srgbClr val="002060"/>
                </a:solidFill>
                <a:latin typeface="LRQBMM+MicrosoftYaHei-Bold"/>
                <a:cs typeface="LRQBMM+MicrosoftYaHei-Bold"/>
              </a:rPr>
              <a:t>缺失</a:t>
            </a:r>
            <a:r>
              <a:rPr dirty="0" sz="3100">
                <a:solidFill>
                  <a:srgbClr val="002060"/>
                </a:solidFill>
                <a:latin typeface="NPHITG+Calibri-Bold"/>
                <a:cs typeface="NPHITG+Calibri-Bold"/>
              </a:rPr>
              <a:t>:</a:t>
            </a: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要访问的主存块不在</a:t>
            </a:r>
            <a:r>
              <a:rPr dirty="0" sz="31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3100">
                <a:solidFill>
                  <a:srgbClr val="000000"/>
                </a:solidFill>
                <a:latin typeface="VUUGUE+MicrosoftYaHei"/>
                <a:cs typeface="VUUGUE+MicrosoftYaHei"/>
              </a:rPr>
              <a:t>中</a:t>
            </a:r>
          </a:p>
          <a:p>
            <a:pPr marL="0" marR="0">
              <a:lnSpc>
                <a:spcPts val="3729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③</a:t>
            </a:r>
            <a:r>
              <a:rPr dirty="0" sz="3100" spc="-20">
                <a:solidFill>
                  <a:srgbClr val="002060"/>
                </a:solidFill>
                <a:latin typeface="NPHITG+Calibri-Bold"/>
                <a:cs typeface="NPHITG+Calibri-Bold"/>
              </a:rPr>
              <a:t>Page</a:t>
            </a:r>
            <a:r>
              <a:rPr dirty="0" sz="3100" spc="10">
                <a:solidFill>
                  <a:srgbClr val="002060"/>
                </a:solidFill>
                <a:latin typeface="LRQBMM+MicrosoftYaHei-Bold"/>
                <a:cs typeface="LRQBMM+MicrosoftYaHei-Bold"/>
              </a:rPr>
              <a:t>缺失</a:t>
            </a:r>
            <a:r>
              <a:rPr dirty="0" sz="3100">
                <a:solidFill>
                  <a:srgbClr val="002060"/>
                </a:solidFill>
                <a:latin typeface="NPHITG+Calibri-Bold"/>
                <a:cs typeface="NPHITG+Calibri-Bold"/>
              </a:rPr>
              <a:t>:</a:t>
            </a:r>
            <a:r>
              <a:rPr dirty="0" sz="3100" spc="10">
                <a:solidFill>
                  <a:srgbClr val="000000"/>
                </a:solidFill>
                <a:latin typeface="VUUGUE+MicrosoftYaHei"/>
                <a:cs typeface="VUUGUE+MicrosoftYaHei"/>
              </a:rPr>
              <a:t>要访问的页面不在主存中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3867398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[2010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统考真题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806904"/>
            <a:ext cx="9420225" cy="15276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下列命令组合的一次访存过程中，不可能发生的是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(</a:t>
            </a:r>
            <a:r>
              <a:rPr dirty="0" sz="2800" spc="4448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)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。</a:t>
            </a:r>
          </a:p>
          <a:p>
            <a:pPr marL="0" marR="0">
              <a:lnSpc>
                <a:spcPts val="36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 spc="15">
                <a:solidFill>
                  <a:srgbClr val="000000"/>
                </a:solidFill>
                <a:latin typeface="NWENTS+Calibri"/>
                <a:cs typeface="NWENTS+Calibri"/>
              </a:rPr>
              <a:t>A.</a:t>
            </a:r>
            <a:r>
              <a:rPr dirty="0" sz="2800" spc="-15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未命中，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未命中，</a:t>
            </a:r>
            <a:r>
              <a:rPr dirty="0" sz="2800" spc="-30">
                <a:solidFill>
                  <a:srgbClr val="000000"/>
                </a:solidFill>
                <a:latin typeface="NWENTS+Calibri"/>
                <a:cs typeface="NWENTS+Calibri"/>
              </a:rPr>
              <a:t>Page</a:t>
            </a:r>
            <a:r>
              <a:rPr dirty="0" sz="2800" spc="34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未命中</a:t>
            </a:r>
          </a:p>
          <a:p>
            <a:pPr marL="0" marR="0">
              <a:lnSpc>
                <a:spcPts val="36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B.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未命中，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命中，</a:t>
            </a:r>
            <a:r>
              <a:rPr dirty="0" sz="2800" spc="-30">
                <a:solidFill>
                  <a:srgbClr val="000000"/>
                </a:solidFill>
                <a:latin typeface="NWENTS+Calibri"/>
                <a:cs typeface="NWENTS+Calibri"/>
              </a:rPr>
              <a:t>Page</a:t>
            </a:r>
            <a:r>
              <a:rPr dirty="0" sz="2800" spc="34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命中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3338525"/>
            <a:ext cx="6018529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C.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命中，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未命中，</a:t>
            </a:r>
            <a:r>
              <a:rPr dirty="0" sz="2800" spc="-22">
                <a:solidFill>
                  <a:srgbClr val="000000"/>
                </a:solidFill>
                <a:latin typeface="NWENTS+Calibri"/>
                <a:cs typeface="NWENTS+Calibri"/>
              </a:rPr>
              <a:t>Page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命中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38605" y="3849064"/>
            <a:ext cx="543198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命中，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命中，</a:t>
            </a:r>
            <a:r>
              <a:rPr dirty="0" sz="2800" spc="-22">
                <a:solidFill>
                  <a:srgbClr val="000000"/>
                </a:solidFill>
                <a:latin typeface="NWENTS+Calibri"/>
                <a:cs typeface="NWENTS+Calibri"/>
              </a:rPr>
              <a:t>Page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未命中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39" y="3978751"/>
            <a:ext cx="464548" cy="545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5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2060"/>
                </a:solidFill>
                <a:latin typeface="NWENTS+Calibri"/>
                <a:cs typeface="NWENTS+Calibri"/>
              </a:rPr>
              <a:t>D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1271270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快表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66570" y="2060904"/>
            <a:ext cx="819975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下列关于</a:t>
            </a:r>
            <a:r>
              <a:rPr dirty="0" sz="2800">
                <a:solidFill>
                  <a:srgbClr val="00206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和</a:t>
            </a:r>
            <a:r>
              <a:rPr dirty="0" sz="2800">
                <a:solidFill>
                  <a:srgbClr val="00206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的叙述中，错误的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是</a:t>
            </a:r>
            <a:r>
              <a:rPr dirty="0" sz="2800" spc="-194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（</a:t>
            </a:r>
            <a:r>
              <a:rPr dirty="0" sz="2800" spc="6156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5925" y="2700984"/>
            <a:ext cx="4716145" cy="2426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A.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命中率都与程序局部性有关</a:t>
            </a:r>
          </a:p>
          <a:p>
            <a:pPr marL="0" marR="0">
              <a:lnSpc>
                <a:spcPts val="3688"/>
              </a:lnSpc>
              <a:spcBef>
                <a:spcPts val="130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B.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缺失后都需要去访问主存</a:t>
            </a:r>
          </a:p>
          <a:p>
            <a:pPr marL="0" marR="0">
              <a:lnSpc>
                <a:spcPts val="3688"/>
              </a:lnSpc>
              <a:spcBef>
                <a:spcPts val="135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C.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缺失处理都可以由硬件实现</a:t>
            </a:r>
          </a:p>
          <a:p>
            <a:pPr marL="0" marR="0">
              <a:lnSpc>
                <a:spcPts val="3688"/>
              </a:lnSpc>
              <a:spcBef>
                <a:spcPts val="1301"/>
              </a:spcBef>
              <a:spcAft>
                <a:spcPts val="0"/>
              </a:spcAft>
            </a:pPr>
            <a:r>
              <a:rPr dirty="0" sz="2800" spc="-35">
                <a:solidFill>
                  <a:srgbClr val="000000"/>
                </a:solidFill>
                <a:latin typeface="NWENTS+Calibri"/>
                <a:cs typeface="NWENTS+Calibri"/>
              </a:rPr>
              <a:t>D.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都由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DRAM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存储器组成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2949575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课后思考题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806904"/>
            <a:ext cx="7990841" cy="10171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P146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表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4.11</a:t>
            </a:r>
            <a:r>
              <a:rPr dirty="0" sz="2800" spc="638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命中、页命中、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命中组合表</a:t>
            </a:r>
          </a:p>
          <a:p>
            <a:pPr marL="0" marR="0">
              <a:lnSpc>
                <a:spcPts val="36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读懂表中各项的含义，完成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P149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选择题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17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题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1345" y="315029"/>
            <a:ext cx="11125200" cy="722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c00000"/>
                </a:solidFill>
                <a:latin typeface="LRQBMM+MicrosoftYaHei-Bold"/>
                <a:cs typeface="LRQBMM+MicrosoftYaHei-Bold"/>
              </a:rPr>
              <a:t>习题：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某计算机存储器按字节编址，虚拟(逻辑)地址空间大小为16MB，主存(物理)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地址空间大小为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1MB，页面大小为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4KBCache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采用直接映射方式，共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8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行；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1345" y="1150937"/>
            <a:ext cx="11277600" cy="1000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主存与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Cache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之间交换的块大小为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32B。系统运行到某一时刻时，页表的部分内容</a:t>
            </a:r>
          </a:p>
          <a:p>
            <a:pPr marL="0" marR="0">
              <a:lnSpc>
                <a:spcPts val="2400"/>
              </a:lnSpc>
              <a:spcBef>
                <a:spcPts val="18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和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Cache的部分内容分别如a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图、b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图所示，图中页框号及标记字段的内容为十六</a:t>
            </a:r>
          </a:p>
          <a:p>
            <a:pPr marL="0" marR="0">
              <a:lnSpc>
                <a:spcPts val="2400"/>
              </a:lnSpc>
              <a:spcBef>
                <a:spcPts val="18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进制形式。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0260" y="2406332"/>
            <a:ext cx="10363200" cy="3268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(1)虚拟地址共有几位，哪几位表示虚页号?物理地址共有几位，哪几位表示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页框号(物理页号)?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(2)使用物理地址访问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Cache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时，物理地址应划分成哪几个字段?要求说明每</a:t>
            </a:r>
          </a:p>
          <a:p>
            <a:pPr marL="0" marR="0">
              <a:lnSpc>
                <a:spcPts val="2400"/>
              </a:lnSpc>
              <a:spcBef>
                <a:spcPts val="42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个字段的位数及在物理地址中的位置。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(3)虚拟地址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001C60H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所在的页面是否在主存中?若在主存中，则该虚拟地址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对应的物理地址是什么?访问该地址时是否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Cache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?要求说明理由。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(4)假定为该机配置一个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4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路组相联的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TLB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共可存放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8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个页表项，若其当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前内容(十六进制)如c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图所示，则此时虚拟地址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024BACH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所在的页面是否存</a:t>
            </a:r>
          </a:p>
          <a:p>
            <a:pPr marL="0" marR="0">
              <a:lnSpc>
                <a:spcPts val="2400"/>
              </a:lnSpc>
              <a:spcBef>
                <a:spcPts val="42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在主存中?要求说明理由.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1345" y="315029"/>
            <a:ext cx="11130280" cy="722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c00000"/>
                </a:solidFill>
                <a:latin typeface="LRQBMM+MicrosoftYaHei-Bold"/>
                <a:cs typeface="LRQBMM+MicrosoftYaHei-Bold"/>
              </a:rPr>
              <a:t>习题：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某计算机存储器按字节编址，虚拟(逻辑)地址空间大小为</a:t>
            </a:r>
            <a:r>
              <a:rPr dirty="0" sz="2400" spc="10">
                <a:solidFill>
                  <a:srgbClr val="002060"/>
                </a:solidFill>
                <a:latin typeface="NLBPIO+SimSun"/>
                <a:cs typeface="NLBPIO+SimSun"/>
              </a:rPr>
              <a:t>16MB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，主存(物理)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地址空间大小为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1MB，页面大小为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4KB,Cache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采用直接映射方式，共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8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行；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1345" y="1197927"/>
            <a:ext cx="10210800" cy="708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(1)虚拟地址共有几位，哪几位表示虚页号?物理地址共有几位，哪几位表示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页框号(物理页号)?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44240" y="1992324"/>
            <a:ext cx="3842854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虚拟地址</a:t>
            </a:r>
            <a:r>
              <a:rPr dirty="0" sz="2800" spc="1661">
                <a:solidFill>
                  <a:srgbClr val="c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16MB=2</a:t>
            </a:r>
            <a:r>
              <a:rPr dirty="0" sz="2700" baseline="25000">
                <a:solidFill>
                  <a:srgbClr val="000000"/>
                </a:solidFill>
                <a:latin typeface="VUUGUE+MicrosoftYaHei"/>
                <a:cs typeface="VUUGUE+MicrosoftYaHei"/>
              </a:rPr>
              <a:t>24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44240" y="2845764"/>
            <a:ext cx="7186176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虚页号</a:t>
            </a:r>
            <a:r>
              <a:rPr dirty="0" sz="2800" spc="2491">
                <a:solidFill>
                  <a:srgbClr val="c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页面大小</a:t>
            </a:r>
            <a:r>
              <a:rPr dirty="0" sz="2800" spc="831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4KB=2</a:t>
            </a:r>
            <a:r>
              <a:rPr dirty="0" sz="2700" baseline="25000">
                <a:solidFill>
                  <a:srgbClr val="000000"/>
                </a:solidFill>
                <a:latin typeface="VUUGUE+MicrosoftYaHei"/>
                <a:cs typeface="VUUGUE+MicrosoftYaHei"/>
              </a:rPr>
              <a:t>12</a:t>
            </a:r>
            <a:r>
              <a:rPr dirty="0" sz="2700" baseline="25000" spc="837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虚页数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2</a:t>
            </a:r>
            <a:r>
              <a:rPr dirty="0" sz="2800" spc="1299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/2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47580" y="2887212"/>
            <a:ext cx="1054128" cy="3440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24</a:t>
            </a:r>
            <a:r>
              <a:rPr dirty="0" sz="1800" spc="2302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12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44240" y="3699204"/>
            <a:ext cx="3634574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物理地址</a:t>
            </a:r>
            <a:r>
              <a:rPr dirty="0" sz="2800" spc="1661">
                <a:solidFill>
                  <a:srgbClr val="c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1MB=2</a:t>
            </a:r>
            <a:r>
              <a:rPr dirty="0" sz="2700" baseline="25000">
                <a:solidFill>
                  <a:srgbClr val="000000"/>
                </a:solidFill>
                <a:latin typeface="VUUGUE+MicrosoftYaHei"/>
                <a:cs typeface="VUUGUE+MicrosoftYaHei"/>
              </a:rPr>
              <a:t>20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44240" y="4552644"/>
            <a:ext cx="7262376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物理页号</a:t>
            </a:r>
            <a:r>
              <a:rPr dirty="0" sz="2800" spc="1661">
                <a:solidFill>
                  <a:srgbClr val="c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页面大小</a:t>
            </a:r>
            <a:r>
              <a:rPr dirty="0" sz="2800" spc="831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4KB=2</a:t>
            </a:r>
            <a:r>
              <a:rPr dirty="0" sz="2700" baseline="25000">
                <a:solidFill>
                  <a:srgbClr val="000000"/>
                </a:solidFill>
                <a:latin typeface="VUUGUE+MicrosoftYaHei"/>
                <a:cs typeface="VUUGUE+MicrosoftYaHei"/>
              </a:rPr>
              <a:t>12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B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实页数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2</a:t>
            </a:r>
            <a:r>
              <a:rPr dirty="0" sz="2800" spc="1299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/2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23780" y="4594092"/>
            <a:ext cx="1054128" cy="3440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20</a:t>
            </a:r>
            <a:r>
              <a:rPr dirty="0" sz="1800" spc="2302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12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44240" y="5406084"/>
            <a:ext cx="15741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物理地址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91505" y="5541062"/>
            <a:ext cx="1295400" cy="6141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430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物理页号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（页框号）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647305" y="5541062"/>
            <a:ext cx="10668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LRQBMM+MicrosoftYaHei-Bold"/>
                <a:cs typeface="LRQBMM+MicrosoftYaHei-Bold"/>
              </a:rPr>
              <a:t>页内地址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6534" y="40957"/>
            <a:ext cx="11125200" cy="671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某计算机存储器按字节编址，虚拟(逻辑)地址空间大小为16MB，主存(物理)地址空</a:t>
            </a:r>
          </a:p>
          <a:p>
            <a:pPr marL="0" marR="0">
              <a:lnSpc>
                <a:spcPts val="2400"/>
              </a:lnSpc>
              <a:spcBef>
                <a:spcPts val="19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间大小为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1MB，页面大小为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4KB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Cache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采用</a:t>
            </a:r>
            <a:r>
              <a:rPr dirty="0" sz="2400" spc="10">
                <a:solidFill>
                  <a:srgbClr val="c00000"/>
                </a:solidFill>
                <a:latin typeface="NLBPIO+SimSun"/>
                <a:cs typeface="NLBPIO+SimSun"/>
              </a:rPr>
              <a:t>直接映射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方式，共</a:t>
            </a:r>
            <a:r>
              <a:rPr dirty="0" sz="2400" spc="1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c00000"/>
                </a:solidFill>
                <a:latin typeface="NLBPIO+SimSun"/>
                <a:cs typeface="NLBPIO+SimSun"/>
              </a:rPr>
              <a:t>8</a:t>
            </a:r>
            <a:r>
              <a:rPr dirty="0" sz="2400" spc="20">
                <a:solidFill>
                  <a:srgbClr val="c00000"/>
                </a:solidFill>
                <a:latin typeface="NLBPIO+SimSun"/>
                <a:cs typeface="NLBPIO+SimSun"/>
              </a:rPr>
              <a:t> </a:t>
            </a:r>
            <a:r>
              <a:rPr dirty="0" sz="2400" spc="10">
                <a:solidFill>
                  <a:srgbClr val="c00000"/>
                </a:solidFill>
                <a:latin typeface="NLBPIO+SimSun"/>
                <a:cs typeface="NLBPIO+SimSun"/>
              </a:rPr>
              <a:t>行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；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6534" y="825817"/>
            <a:ext cx="36576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主存与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Cache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之间交换的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60695" y="825817"/>
            <a:ext cx="4572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65070" y="1388814"/>
            <a:ext cx="8757791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(2)使用物理地址访问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Cache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时，物理地址应划分成哪几个字段?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23359" y="3558869"/>
            <a:ext cx="684974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块大小为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c00000"/>
                </a:solidFill>
                <a:latin typeface="VUUGUE+MicrosoftYaHei"/>
                <a:cs typeface="VUUGUE+MicrosoftYaHei"/>
              </a:rPr>
              <a:t>32B,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4KB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Cache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行数8</a:t>
            </a:r>
            <a:r>
              <a:rPr dirty="0" sz="2800" spc="1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直接映射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81395" y="5196909"/>
            <a:ext cx="766167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c55a11"/>
                </a:solidFill>
                <a:latin typeface="NPHITG+Calibri-Bold"/>
                <a:cs typeface="NPHITG+Calibri-Bold"/>
              </a:rPr>
              <a:t>15</a:t>
            </a:r>
            <a:r>
              <a:rPr dirty="0" sz="2400">
                <a:solidFill>
                  <a:srgbClr val="c55a11"/>
                </a:solidFill>
                <a:latin typeface="LRQBMM+MicrosoftYaHei-Bold"/>
                <a:cs typeface="LRQBMM+MicrosoftYaHei-Bold"/>
              </a:rPr>
              <a:t>位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02200" y="5949384"/>
            <a:ext cx="766167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2060"/>
                </a:solidFill>
                <a:latin typeface="NPHITG+Calibri-Bold"/>
                <a:cs typeface="NPHITG+Calibri-Bold"/>
              </a:rPr>
              <a:t>12</a:t>
            </a:r>
            <a:r>
              <a:rPr dirty="0" sz="2400">
                <a:solidFill>
                  <a:srgbClr val="203864"/>
                </a:solidFill>
                <a:latin typeface="LRQBMM+MicrosoftYaHei-Bold"/>
                <a:cs typeface="LRQBMM+MicrosoftYaHei-Bold"/>
              </a:rPr>
              <a:t>位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34250" y="5948749"/>
            <a:ext cx="611683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203864"/>
                </a:solidFill>
                <a:latin typeface="NPHITG+Calibri-Bold"/>
                <a:cs typeface="NPHITG+Calibri-Bold"/>
              </a:rPr>
              <a:t>3</a:t>
            </a:r>
            <a:r>
              <a:rPr dirty="0" sz="2400">
                <a:solidFill>
                  <a:srgbClr val="203864"/>
                </a:solidFill>
                <a:latin typeface="LRQBMM+MicrosoftYaHei-Bold"/>
                <a:cs typeface="LRQBMM+MicrosoftYaHei-Bold"/>
              </a:rPr>
              <a:t>位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97085" y="5995104"/>
            <a:ext cx="611683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203864"/>
                </a:solidFill>
                <a:latin typeface="NPHITG+Calibri-Bold"/>
                <a:cs typeface="NPHITG+Calibri-Bold"/>
              </a:rPr>
              <a:t>5</a:t>
            </a:r>
            <a:r>
              <a:rPr dirty="0" sz="2400">
                <a:solidFill>
                  <a:srgbClr val="203864"/>
                </a:solidFill>
                <a:latin typeface="LRQBMM+MicrosoftYaHei-Bold"/>
                <a:cs typeface="LRQBMM+MicrosoftYaHei-Bold"/>
              </a:rPr>
              <a:t>位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6534" y="40957"/>
            <a:ext cx="10820401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系统运行到某一时刻时，页表的部分内容和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Cache的部分内容分别如a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图、b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6534" y="496887"/>
            <a:ext cx="11277600" cy="6718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(3)虚拟地址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001C60H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所在的页面是否在主存中?若在主存中，则该虚拟地址对应的</a:t>
            </a:r>
          </a:p>
          <a:p>
            <a:pPr marL="0" marR="0">
              <a:lnSpc>
                <a:spcPts val="2400"/>
              </a:lnSpc>
              <a:spcBef>
                <a:spcPts val="18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物理地址是什么?访问该地址时是否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Cache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命中?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115" y="1233874"/>
            <a:ext cx="6729729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c00000"/>
                </a:solidFill>
                <a:latin typeface="SQULDQ+KaiTi"/>
                <a:cs typeface="SQULDQ+KaiTi"/>
              </a:rPr>
              <a:t>虚拟地址</a:t>
            </a:r>
            <a:r>
              <a:rPr dirty="0" sz="2400">
                <a:solidFill>
                  <a:srgbClr val="c00000"/>
                </a:solidFill>
                <a:latin typeface="NPHITG+Calibri-Bold"/>
                <a:cs typeface="NPHITG+Calibri-Bold"/>
              </a:rPr>
              <a:t>24</a:t>
            </a:r>
            <a:r>
              <a:rPr dirty="0" sz="2400">
                <a:solidFill>
                  <a:srgbClr val="c00000"/>
                </a:solidFill>
                <a:highlight>
                  <a:srgbClr val="00ffff"/>
                </a:highlight>
                <a:latin typeface="LRQBMM+MicrosoftYaHei-Bold"/>
                <a:cs typeface="LRQBMM+MicrosoftYaHei-Bold"/>
              </a:rPr>
              <a:t>位</a:t>
            </a:r>
            <a:r>
              <a:rPr dirty="0" sz="2400" spc="3464">
                <a:solidFill>
                  <a:srgbClr val="c00000"/>
                </a:solidFill>
                <a:highlight>
                  <a:srgbClr val="00ffff"/>
                </a:highlight>
                <a:latin typeface="LRQBMM+MicrosoftYaHei-Bold"/>
                <a:cs typeface="LRQBMM+MicrosoftYaHei-Bold"/>
              </a:rPr>
              <a:t> </a:t>
            </a:r>
            <a:r>
              <a:rPr dirty="0" sz="2400">
                <a:solidFill>
                  <a:srgbClr val="002060"/>
                </a:solidFill>
                <a:latin typeface="SQULDQ+KaiTi"/>
                <a:cs typeface="SQULDQ+KaiTi"/>
              </a:rPr>
              <a:t>虚页号</a:t>
            </a:r>
            <a:r>
              <a:rPr dirty="0" sz="2400">
                <a:solidFill>
                  <a:srgbClr val="002060"/>
                </a:solidFill>
                <a:latin typeface="NWENTS+Calibri"/>
                <a:cs typeface="NWENTS+Calibri"/>
              </a:rPr>
              <a:t>12</a:t>
            </a:r>
            <a:r>
              <a:rPr dirty="0" sz="2400">
                <a:solidFill>
                  <a:srgbClr val="002060"/>
                </a:solidFill>
                <a:highlight>
                  <a:srgbClr val="00ffff"/>
                </a:highlight>
                <a:latin typeface="VUUGUE+MicrosoftYaHei"/>
                <a:cs typeface="VUUGUE+MicrosoftYaHei"/>
              </a:rPr>
              <a:t>位</a:t>
            </a:r>
            <a:r>
              <a:rPr dirty="0" sz="2400" spc="4740">
                <a:solidFill>
                  <a:srgbClr val="002060"/>
                </a:solidFill>
                <a:highlight>
                  <a:srgbClr val="00ffff"/>
                </a:highlight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c00000"/>
                </a:solidFill>
                <a:highlight>
                  <a:srgbClr val="00ffff"/>
                </a:highlight>
                <a:latin typeface="VUUGUE+MicrosoftYaHei"/>
                <a:cs typeface="VUUGUE+MicrosoftYaHei"/>
              </a:rPr>
              <a:t>物理地址</a:t>
            </a:r>
            <a:r>
              <a:rPr dirty="0" sz="2400">
                <a:solidFill>
                  <a:srgbClr val="c00000"/>
                </a:solidFill>
                <a:latin typeface="NWENTS+Calibri"/>
                <a:cs typeface="NWENTS+Calibri"/>
              </a:rPr>
              <a:t>20</a:t>
            </a:r>
            <a:r>
              <a:rPr dirty="0" sz="2400">
                <a:solidFill>
                  <a:srgbClr val="c00000"/>
                </a:solidFill>
                <a:highlight>
                  <a:srgbClr val="00ffff"/>
                </a:highlight>
                <a:latin typeface="VUUGUE+MicrosoftYaHei"/>
                <a:cs typeface="VUUGUE+MicrosoftYaHei"/>
              </a:rPr>
              <a:t>位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34580" y="2160587"/>
            <a:ext cx="13716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虚拟地址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82580" y="2160587"/>
            <a:ext cx="3048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34580" y="3132137"/>
            <a:ext cx="4137025" cy="996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42364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2060"/>
                </a:solidFill>
                <a:latin typeface="SQULDQ+KaiTi"/>
                <a:cs typeface="SQULDQ+KaiTi"/>
              </a:rPr>
              <a:t>虚页号</a:t>
            </a:r>
            <a:r>
              <a:rPr dirty="0" sz="2400" spc="-419">
                <a:solidFill>
                  <a:srgbClr val="00206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2060"/>
                </a:solidFill>
                <a:latin typeface="SQULDQ+KaiTi"/>
                <a:cs typeface="SQULDQ+KaiTi"/>
              </a:rPr>
              <a:t>页内偏移地址</a:t>
            </a:r>
          </a:p>
          <a:p>
            <a:pPr marL="0" marR="0">
              <a:lnSpc>
                <a:spcPts val="2400"/>
              </a:lnSpc>
              <a:spcBef>
                <a:spcPts val="27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物理地址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c00000"/>
                </a:solidFill>
                <a:latin typeface="SQULDQ+KaiTi"/>
                <a:cs typeface="SQULDQ+KaiTi"/>
              </a:rPr>
              <a:t>04</a:t>
            </a:r>
            <a:r>
              <a:rPr dirty="0" sz="2400" spc="2400">
                <a:solidFill>
                  <a:srgbClr val="c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C60</a:t>
            </a:r>
            <a:r>
              <a:rPr dirty="0" sz="2400" spc="12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27445" y="4156762"/>
            <a:ext cx="102896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70c0"/>
                </a:solidFill>
                <a:latin typeface="VUUGUE+MicrosoftYaHei"/>
                <a:cs typeface="VUUGUE+MicrosoftYaHei"/>
              </a:rPr>
              <a:t>不是</a:t>
            </a:r>
            <a:r>
              <a:rPr dirty="0" sz="1800">
                <a:solidFill>
                  <a:srgbClr val="0070c0"/>
                </a:solidFill>
                <a:latin typeface="OVRSMM+ArialMT"/>
                <a:cs typeface="OVRSMM+ArialMT"/>
              </a:rPr>
              <a:t>04C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93990" y="5254942"/>
            <a:ext cx="3505199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c00000"/>
                </a:solidFill>
                <a:latin typeface="SQULDQ+KaiTi"/>
                <a:cs typeface="SQULDQ+KaiTi"/>
              </a:rPr>
              <a:t>04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CH</a:t>
            </a:r>
            <a:r>
              <a:rPr dirty="0" sz="2400" spc="4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60H=</a:t>
            </a:r>
            <a:r>
              <a:rPr dirty="0" sz="2400">
                <a:solidFill>
                  <a:srgbClr val="0070c0"/>
                </a:solidFill>
                <a:latin typeface="SQULDQ+KaiTi"/>
                <a:cs typeface="SQULDQ+KaiTi"/>
              </a:rPr>
              <a:t>011</a:t>
            </a:r>
            <a:r>
              <a:rPr dirty="0" sz="2400">
                <a:solidFill>
                  <a:srgbClr val="c00000"/>
                </a:solidFill>
                <a:latin typeface="SQULDQ+KaiTi"/>
                <a:cs typeface="SQULDQ+KaiTi"/>
              </a:rPr>
              <a:t>00000B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54035" y="5917952"/>
            <a:ext cx="2285365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Cache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c00000"/>
                </a:solidFill>
                <a:latin typeface="SQULDQ+KaiTi"/>
                <a:cs typeface="SQULDQ+KaiTi"/>
              </a:rPr>
              <a:t>不命中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6534" y="40392"/>
            <a:ext cx="11175365" cy="1160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(4)假定为该机配置一个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4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路组相联的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TLB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共可存放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8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个页表项，若</a:t>
            </a:r>
          </a:p>
          <a:p>
            <a:pPr marL="0" marR="0">
              <a:lnSpc>
                <a:spcPts val="2795"/>
              </a:lnSpc>
              <a:spcBef>
                <a:spcPts val="224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其当前内容(十六进制)如c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图所示，则此时虚拟地址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024BACH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所在的</a:t>
            </a:r>
          </a:p>
          <a:p>
            <a:pPr marL="0" marR="0">
              <a:lnSpc>
                <a:spcPts val="2795"/>
              </a:lnSpc>
              <a:spcBef>
                <a:spcPts val="225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SQULDQ+KaiTi"/>
                <a:cs typeface="SQULDQ+KaiTi"/>
              </a:rPr>
              <a:t>页面是否存在主存中?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1885" y="1087824"/>
            <a:ext cx="6937376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c00000"/>
                </a:solidFill>
                <a:latin typeface="SQULDQ+KaiTi"/>
                <a:cs typeface="SQULDQ+KaiTi"/>
              </a:rPr>
              <a:t>虚拟地址</a:t>
            </a:r>
            <a:r>
              <a:rPr dirty="0" sz="2400">
                <a:solidFill>
                  <a:srgbClr val="c00000"/>
                </a:solidFill>
                <a:latin typeface="NPHITG+Calibri-Bold"/>
                <a:cs typeface="NPHITG+Calibri-Bold"/>
              </a:rPr>
              <a:t>24</a:t>
            </a:r>
            <a:r>
              <a:rPr dirty="0" sz="2400">
                <a:solidFill>
                  <a:srgbClr val="c00000"/>
                </a:solidFill>
                <a:latin typeface="LRQBMM+MicrosoftYaHei-Bold"/>
                <a:cs typeface="LRQBMM+MicrosoftYaHei-Bold"/>
              </a:rPr>
              <a:t>位</a:t>
            </a:r>
            <a:r>
              <a:rPr dirty="0" sz="2400" spc="5099">
                <a:solidFill>
                  <a:srgbClr val="c00000"/>
                </a:solidFill>
                <a:latin typeface="LRQBMM+MicrosoftYaHei-Bold"/>
                <a:cs typeface="LRQBMM+MicrosoftYaHei-Bold"/>
              </a:rPr>
              <a:t> </a:t>
            </a:r>
            <a:r>
              <a:rPr dirty="0" sz="2400">
                <a:solidFill>
                  <a:srgbClr val="002060"/>
                </a:solidFill>
                <a:latin typeface="SQULDQ+KaiTi"/>
                <a:cs typeface="SQULDQ+KaiTi"/>
              </a:rPr>
              <a:t>虚页号</a:t>
            </a:r>
            <a:r>
              <a:rPr dirty="0" sz="2400">
                <a:solidFill>
                  <a:srgbClr val="002060"/>
                </a:solidFill>
                <a:latin typeface="NWENTS+Calibri"/>
                <a:cs typeface="NWENTS+Calibri"/>
              </a:rPr>
              <a:t>12</a:t>
            </a:r>
            <a:r>
              <a:rPr dirty="0" sz="2400">
                <a:solidFill>
                  <a:srgbClr val="002060"/>
                </a:solidFill>
                <a:latin typeface="VUUGUE+MicrosoftYaHei"/>
                <a:cs typeface="VUUGUE+MicrosoftYaHei"/>
              </a:rPr>
              <a:t>位</a:t>
            </a:r>
            <a:r>
              <a:rPr dirty="0" sz="2400" spc="4740">
                <a:solidFill>
                  <a:srgbClr val="00206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c00000"/>
                </a:solidFill>
                <a:latin typeface="VUUGUE+MicrosoftYaHei"/>
                <a:cs typeface="VUUGUE+MicrosoftYaHei"/>
              </a:rPr>
              <a:t>物理地址</a:t>
            </a:r>
            <a:r>
              <a:rPr dirty="0" sz="2400">
                <a:solidFill>
                  <a:srgbClr val="c00000"/>
                </a:solidFill>
                <a:latin typeface="NWENTS+Calibri"/>
                <a:cs typeface="NWENTS+Calibri"/>
              </a:rPr>
              <a:t>20</a:t>
            </a:r>
            <a:r>
              <a:rPr dirty="0" sz="2400">
                <a:solidFill>
                  <a:srgbClr val="c00000"/>
                </a:solidFill>
                <a:latin typeface="VUUGUE+MicrosoftYaHei"/>
                <a:cs typeface="VUUGUE+MicrosoftYaHei"/>
              </a:rPr>
              <a:t>位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04145" y="2374317"/>
            <a:ext cx="609600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70c0"/>
                </a:solidFill>
                <a:latin typeface="VUUGUE+MicrosoftYaHei"/>
                <a:cs typeface="VUUGUE+MicrosoftYaHei"/>
              </a:rPr>
              <a:t>命中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2840" y="3172777"/>
            <a:ext cx="13716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虚拟地址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80840" y="3172777"/>
            <a:ext cx="30480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75205" y="4144327"/>
            <a:ext cx="6299835" cy="1062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2060"/>
                </a:solidFill>
                <a:latin typeface="SQULDQ+KaiTi"/>
                <a:cs typeface="SQULDQ+KaiTi"/>
              </a:rPr>
              <a:t>虚页号</a:t>
            </a:r>
            <a:r>
              <a:rPr dirty="0" sz="2400" spc="-419">
                <a:solidFill>
                  <a:srgbClr val="00206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2060"/>
                </a:solidFill>
                <a:latin typeface="SQULDQ+KaiTi"/>
                <a:cs typeface="SQULDQ+KaiTi"/>
              </a:rPr>
              <a:t>页内偏移地址</a:t>
            </a:r>
          </a:p>
          <a:p>
            <a:pPr marL="1727835" marR="0">
              <a:lnSpc>
                <a:spcPts val="2400"/>
              </a:lnSpc>
              <a:spcBef>
                <a:spcPts val="38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TLB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Cache8行，4路一组，分两组</a:t>
            </a:r>
          </a:p>
          <a:p>
            <a:pPr marL="1880235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0000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0010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 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010</a:t>
            </a:r>
            <a:r>
              <a:rPr dirty="0" sz="2400" spc="10">
                <a:solidFill>
                  <a:srgbClr val="c00000"/>
                </a:solidFill>
                <a:latin typeface="SQULDQ+KaiTi"/>
                <a:cs typeface="SQULDQ+KaiTi"/>
              </a:rPr>
              <a:t>0（应在第0组）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03040" y="5229542"/>
            <a:ext cx="488696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0">
                <a:solidFill>
                  <a:srgbClr val="c00000"/>
                </a:solidFill>
                <a:latin typeface="SQULDQ+KaiTi"/>
                <a:cs typeface="SQULDQ+KaiTi"/>
              </a:rPr>
              <a:t>组群号(块标记)</a:t>
            </a:r>
            <a:r>
              <a:rPr dirty="0" sz="2400">
                <a:solidFill>
                  <a:srgbClr val="000000"/>
                </a:solidFill>
                <a:latin typeface="SQULDQ+KaiTi"/>
                <a:cs typeface="SQULDQ+KaiTi"/>
              </a:rPr>
              <a:t>00000010010B=</a:t>
            </a:r>
            <a:r>
              <a:rPr dirty="0" sz="2400">
                <a:solidFill>
                  <a:srgbClr val="c00000"/>
                </a:solidFill>
                <a:latin typeface="SQULDQ+KaiTi"/>
                <a:cs typeface="SQULDQ+KaiTi"/>
              </a:rPr>
              <a:t>012H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95720" y="6184334"/>
            <a:ext cx="2493685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c00000"/>
                </a:solidFill>
                <a:latin typeface="VUUGUE+MicrosoftYaHei"/>
                <a:cs typeface="VUUGUE+MicrosoftYaHei"/>
              </a:rPr>
              <a:t>物理地址</a:t>
            </a:r>
            <a:r>
              <a:rPr dirty="0" sz="2400" spc="-165">
                <a:solidFill>
                  <a:srgbClr val="c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c00000"/>
                </a:solidFill>
                <a:latin typeface="NWENTS+Calibri"/>
                <a:cs typeface="NWENTS+Calibri"/>
              </a:rPr>
              <a:t>1F</a:t>
            </a:r>
            <a:r>
              <a:rPr dirty="0" sz="2400">
                <a:solidFill>
                  <a:srgbClr val="c00000"/>
                </a:solidFill>
                <a:latin typeface="NWENTS+Calibri"/>
                <a:cs typeface="NWENTS+Calibri"/>
              </a:rPr>
              <a:t> </a:t>
            </a:r>
            <a:r>
              <a:rPr dirty="0" sz="2400" spc="-15">
                <a:solidFill>
                  <a:srgbClr val="c00000"/>
                </a:solidFill>
                <a:latin typeface="NWENTS+Calibri"/>
                <a:cs typeface="NWENTS+Calibri"/>
              </a:rPr>
              <a:t>BACH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4068444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虚拟存储器本质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651964"/>
            <a:ext cx="9270366" cy="21696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程序员在比实际主存大得多的逻辑地址空间中编程</a:t>
            </a:r>
          </a:p>
          <a:p>
            <a:pPr marL="0" marR="0">
              <a:lnSpc>
                <a:spcPts val="3688"/>
              </a:lnSpc>
              <a:spcBef>
                <a:spcPts val="676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程序执行时，按需载入代码和数据，无需全部载入</a:t>
            </a:r>
          </a:p>
          <a:p>
            <a:pPr marL="0" marR="0">
              <a:lnSpc>
                <a:spcPts val="3688"/>
              </a:lnSpc>
              <a:spcBef>
                <a:spcPts val="626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硬件将逻辑地址（虚拟地址）转化为物理地址（实地址）</a:t>
            </a:r>
          </a:p>
          <a:p>
            <a:pPr marL="0" marR="0">
              <a:lnSpc>
                <a:spcPts val="3688"/>
              </a:lnSpc>
              <a:spcBef>
                <a:spcPts val="676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缺页时，</a:t>
            </a:r>
            <a:r>
              <a:rPr dirty="0" sz="2800">
                <a:solidFill>
                  <a:srgbClr val="ff0000"/>
                </a:solidFill>
                <a:latin typeface="LRQBMM+MicrosoftYaHei-Bold"/>
                <a:cs typeface="LRQBMM+MicrosoftYaHei-Bold"/>
              </a:rPr>
              <a:t>由OS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进行主存和磁盘之间的信息交换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6840" y="4412049"/>
            <a:ext cx="5257800" cy="13903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进程及进程上下文切换、存储器分配</a:t>
            </a:r>
          </a:p>
          <a:p>
            <a:pPr marL="0" marR="0">
              <a:lnSpc>
                <a:spcPts val="3167"/>
              </a:lnSpc>
              <a:spcBef>
                <a:spcPts val="5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虚拟地址空间管理、缺页处理</a:t>
            </a:r>
          </a:p>
          <a:p>
            <a:pPr marL="0" marR="0">
              <a:lnSpc>
                <a:spcPts val="3167"/>
              </a:lnSpc>
              <a:spcBef>
                <a:spcPts val="5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存储器保护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421" y="286317"/>
            <a:ext cx="6323113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并行主存系统——</a:t>
            </a:r>
            <a:r>
              <a:rPr dirty="0" sz="3200">
                <a:solidFill>
                  <a:srgbClr val="0000cc"/>
                </a:solidFill>
                <a:latin typeface="VUUGUE+MicrosoftYaHei"/>
                <a:cs typeface="VUUGUE+MicrosoftYaHei"/>
              </a:rPr>
              <a:t>多体交叉存储器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973784"/>
            <a:ext cx="282130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1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）高位交叉编址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05890" y="1429454"/>
            <a:ext cx="6203949" cy="832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000000"/>
                </a:solidFill>
                <a:latin typeface="ODKLTJ+Wingdings-Regular"/>
                <a:cs typeface="ODKLTJ+Wingdings-Regular"/>
              </a:rPr>
              <a:t></a:t>
            </a:r>
            <a:r>
              <a:rPr dirty="0" sz="2150" spc="39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对存储单元矩阵按列优先的方式进行编址</a:t>
            </a:r>
          </a:p>
          <a:p>
            <a:pPr marL="0" marR="0">
              <a:lnSpc>
                <a:spcPts val="3089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000000"/>
                </a:solidFill>
                <a:latin typeface="ODKLTJ+Wingdings-Regular"/>
                <a:cs typeface="ODKLTJ+Wingdings-Regular"/>
              </a:rPr>
              <a:t></a:t>
            </a:r>
            <a:r>
              <a:rPr dirty="0" sz="2150" spc="39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>
                <a:solidFill>
                  <a:srgbClr val="d60093"/>
                </a:solidFill>
                <a:latin typeface="VUUGUE+MicrosoftYaHei"/>
                <a:cs typeface="VUUGUE+MicrosoftYaHei"/>
              </a:rPr>
              <a:t>特点：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同一个体中的高</a:t>
            </a:r>
            <a:r>
              <a:rPr dirty="0" sz="2400">
                <a:solidFill>
                  <a:srgbClr val="9933ff"/>
                </a:solidFill>
                <a:latin typeface="NWENTS+Calibri"/>
                <a:cs typeface="NWENTS+Calibri"/>
              </a:rPr>
              <a:t>log</a:t>
            </a:r>
            <a:r>
              <a:rPr dirty="0" sz="2400" spc="248">
                <a:solidFill>
                  <a:srgbClr val="9933ff"/>
                </a:solidFill>
                <a:latin typeface="NWENTS+Calibri"/>
                <a:cs typeface="NWENTS+Calibri"/>
              </a:rPr>
              <a:t> </a:t>
            </a:r>
            <a:r>
              <a:rPr dirty="0" sz="2400">
                <a:solidFill>
                  <a:srgbClr val="9933ff"/>
                </a:solidFill>
                <a:latin typeface="NWENTS+Calibri"/>
                <a:cs typeface="NWENTS+Calibri"/>
              </a:rPr>
              <a:t>m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位都是相同的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85105" y="2056765"/>
            <a:ext cx="252814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9933ff"/>
                </a:solidFill>
                <a:latin typeface="NWENTS+Calibri"/>
                <a:cs typeface="NWENTS+Calibri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8146" y="2150814"/>
            <a:ext cx="2416543" cy="12627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44943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（体号）</a:t>
            </a:r>
          </a:p>
          <a:p>
            <a:pPr marL="0" marR="0">
              <a:lnSpc>
                <a:spcPts val="2337"/>
              </a:lnSpc>
              <a:spcBef>
                <a:spcPts val="941"/>
              </a:spcBef>
              <a:spcAft>
                <a:spcPts val="0"/>
              </a:spcAft>
            </a:pPr>
            <a:r>
              <a:rPr dirty="0" sz="2350">
                <a:solidFill>
                  <a:srgbClr val="ff6600"/>
                </a:solidFill>
                <a:latin typeface="NLBPIO+SimSun"/>
                <a:cs typeface="NLBPIO+SimSun"/>
              </a:rPr>
              <a:t>0..0</a:t>
            </a:r>
            <a:r>
              <a:rPr dirty="0" sz="2350">
                <a:solidFill>
                  <a:srgbClr val="000000"/>
                </a:solidFill>
                <a:latin typeface="NLBPIO+SimSun"/>
                <a:cs typeface="NLBPIO+SimSun"/>
              </a:rPr>
              <a:t>0..0</a:t>
            </a:r>
          </a:p>
          <a:p>
            <a:pPr marL="0" marR="0">
              <a:lnSpc>
                <a:spcPts val="2337"/>
              </a:lnSpc>
              <a:spcBef>
                <a:spcPts val="860"/>
              </a:spcBef>
              <a:spcAft>
                <a:spcPts val="0"/>
              </a:spcAft>
            </a:pPr>
            <a:r>
              <a:rPr dirty="0" sz="2350">
                <a:solidFill>
                  <a:srgbClr val="ff6600"/>
                </a:solidFill>
                <a:latin typeface="NLBPIO+SimSun"/>
                <a:cs typeface="NLBPIO+SimSun"/>
              </a:rPr>
              <a:t>0..0</a:t>
            </a:r>
            <a:r>
              <a:rPr dirty="0" sz="2350">
                <a:solidFill>
                  <a:srgbClr val="000000"/>
                </a:solidFill>
                <a:latin typeface="NLBPIO+SimSun"/>
                <a:cs typeface="NLBPIO+SimSun"/>
              </a:rPr>
              <a:t>0..1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02519" y="2672605"/>
            <a:ext cx="1339862" cy="7409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ff6600"/>
                </a:solidFill>
                <a:latin typeface="NLBPIO+SimSun"/>
                <a:cs typeface="NLBPIO+SimSun"/>
              </a:rPr>
              <a:t>0..1</a:t>
            </a:r>
            <a:r>
              <a:rPr dirty="0" sz="2350">
                <a:solidFill>
                  <a:srgbClr val="000000"/>
                </a:solidFill>
                <a:latin typeface="NLBPIO+SimSun"/>
                <a:cs typeface="NLBPIO+SimSun"/>
              </a:rPr>
              <a:t>0..0</a:t>
            </a:r>
          </a:p>
          <a:p>
            <a:pPr marL="0" marR="0">
              <a:lnSpc>
                <a:spcPts val="2337"/>
              </a:lnSpc>
              <a:spcBef>
                <a:spcPts val="860"/>
              </a:spcBef>
              <a:spcAft>
                <a:spcPts val="0"/>
              </a:spcAft>
            </a:pPr>
            <a:r>
              <a:rPr dirty="0" sz="2350">
                <a:solidFill>
                  <a:srgbClr val="ff6600"/>
                </a:solidFill>
                <a:latin typeface="NLBPIO+SimSun"/>
                <a:cs typeface="NLBPIO+SimSun"/>
              </a:rPr>
              <a:t>0..1</a:t>
            </a:r>
            <a:r>
              <a:rPr dirty="0" sz="2350">
                <a:solidFill>
                  <a:srgbClr val="000000"/>
                </a:solidFill>
                <a:latin typeface="NLBPIO+SimSun"/>
                <a:cs typeface="NLBPIO+SimSun"/>
              </a:rPr>
              <a:t>0..1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5007" y="2672605"/>
            <a:ext cx="1339863" cy="7409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ff6600"/>
                </a:solidFill>
                <a:latin typeface="NLBPIO+SimSun"/>
                <a:cs typeface="NLBPIO+SimSun"/>
              </a:rPr>
              <a:t>F..F</a:t>
            </a:r>
            <a:r>
              <a:rPr dirty="0" sz="2350">
                <a:solidFill>
                  <a:srgbClr val="000000"/>
                </a:solidFill>
                <a:latin typeface="NLBPIO+SimSun"/>
                <a:cs typeface="NLBPIO+SimSun"/>
              </a:rPr>
              <a:t>0..0</a:t>
            </a:r>
          </a:p>
          <a:p>
            <a:pPr marL="0" marR="0">
              <a:lnSpc>
                <a:spcPts val="2337"/>
              </a:lnSpc>
              <a:spcBef>
                <a:spcPts val="860"/>
              </a:spcBef>
              <a:spcAft>
                <a:spcPts val="0"/>
              </a:spcAft>
            </a:pPr>
            <a:r>
              <a:rPr dirty="0" sz="2350">
                <a:solidFill>
                  <a:srgbClr val="ff6600"/>
                </a:solidFill>
                <a:latin typeface="NLBPIO+SimSun"/>
                <a:cs typeface="NLBPIO+SimSun"/>
              </a:rPr>
              <a:t>F..F</a:t>
            </a:r>
            <a:r>
              <a:rPr dirty="0" sz="2350">
                <a:solidFill>
                  <a:srgbClr val="000000"/>
                </a:solidFill>
                <a:latin typeface="NLBPIO+SimSun"/>
                <a:cs typeface="NLBPIO+SimSun"/>
              </a:rPr>
              <a:t>0..1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7172" y="3631772"/>
            <a:ext cx="5246040" cy="381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6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  <a:r>
              <a:rPr dirty="0" sz="2700" spc="5584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70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  <a:r>
              <a:rPr dirty="0" sz="2700" spc="13212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70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  <a:r>
              <a:rPr dirty="0" sz="2700" spc="564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70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96209" y="3631772"/>
            <a:ext cx="1761680" cy="381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6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  <a:r>
              <a:rPr dirty="0" sz="2700" spc="5645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70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08761" y="3748891"/>
            <a:ext cx="839724" cy="381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6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NLBPIO+SimSun"/>
                <a:cs typeface="NLBPIO+SimSun"/>
              </a:rPr>
              <a:t>……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18146" y="4890089"/>
            <a:ext cx="1339862" cy="334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ff6600"/>
                </a:solidFill>
                <a:latin typeface="NLBPIO+SimSun"/>
                <a:cs typeface="NLBPIO+SimSun"/>
              </a:rPr>
              <a:t>0..0</a:t>
            </a:r>
            <a:r>
              <a:rPr dirty="0" sz="2350">
                <a:solidFill>
                  <a:srgbClr val="000000"/>
                </a:solidFill>
                <a:latin typeface="NLBPIO+SimSun"/>
                <a:cs typeface="NLBPIO+SimSun"/>
              </a:rPr>
              <a:t>F..F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02519" y="4890089"/>
            <a:ext cx="1339862" cy="334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ff6600"/>
                </a:solidFill>
                <a:latin typeface="NLBPIO+SimSun"/>
                <a:cs typeface="NLBPIO+SimSun"/>
              </a:rPr>
              <a:t>0..1</a:t>
            </a:r>
            <a:r>
              <a:rPr dirty="0" sz="2350">
                <a:solidFill>
                  <a:srgbClr val="000000"/>
                </a:solidFill>
                <a:latin typeface="NLBPIO+SimSun"/>
                <a:cs typeface="NLBPIO+SimSun"/>
              </a:rPr>
              <a:t>F..F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15007" y="4890089"/>
            <a:ext cx="1339863" cy="334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ff6600"/>
                </a:solidFill>
                <a:latin typeface="NLBPIO+SimSun"/>
                <a:cs typeface="NLBPIO+SimSun"/>
              </a:rPr>
              <a:t>F..F</a:t>
            </a:r>
            <a:r>
              <a:rPr dirty="0" sz="2350">
                <a:solidFill>
                  <a:srgbClr val="000000"/>
                </a:solidFill>
                <a:latin typeface="NLBPIO+SimSun"/>
                <a:cs typeface="NLBPIO+SimSun"/>
              </a:rPr>
              <a:t>F..F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115020" y="5335148"/>
            <a:ext cx="1261732" cy="334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0000ff"/>
                </a:solidFill>
                <a:latin typeface="NLBPIO+SimSun"/>
                <a:cs typeface="NLBPIO+SimSun"/>
              </a:rPr>
              <a:t>存储体</a:t>
            </a:r>
            <a:r>
              <a:rPr dirty="0" sz="2350" spc="-633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350">
                <a:solidFill>
                  <a:srgbClr val="0000ff"/>
                </a:solidFill>
                <a:latin typeface="NLBPIO+SimSun"/>
                <a:cs typeface="NLBPIO+SimSun"/>
              </a:rPr>
              <a:t>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607202" y="5335148"/>
            <a:ext cx="1261732" cy="334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0000ff"/>
                </a:solidFill>
                <a:latin typeface="NLBPIO+SimSun"/>
                <a:cs typeface="NLBPIO+SimSun"/>
              </a:rPr>
              <a:t>存储体</a:t>
            </a:r>
            <a:r>
              <a:rPr dirty="0" sz="2350" spc="-633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350">
                <a:solidFill>
                  <a:srgbClr val="0000ff"/>
                </a:solidFill>
                <a:latin typeface="NLBPIO+SimSun"/>
                <a:cs typeface="NLBPIO+SimSun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810318" y="5342959"/>
            <a:ext cx="1558607" cy="334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0000ff"/>
                </a:solidFill>
                <a:latin typeface="NLBPIO+SimSun"/>
                <a:cs typeface="NLBPIO+SimSun"/>
              </a:rPr>
              <a:t>存储体</a:t>
            </a:r>
            <a:r>
              <a:rPr dirty="0" sz="2350" spc="-633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350">
                <a:solidFill>
                  <a:srgbClr val="0000ff"/>
                </a:solidFill>
                <a:latin typeface="NLBPIO+SimSun"/>
                <a:cs typeface="NLBPIO+SimSun"/>
              </a:rPr>
              <a:t>m-1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295167" y="5991278"/>
            <a:ext cx="1472298" cy="218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ff"/>
                </a:solidFill>
                <a:latin typeface="NLBPIO+SimSun"/>
                <a:cs typeface="NLBPIO+SimSun"/>
              </a:rPr>
              <a:t>线</a:t>
            </a:r>
            <a:r>
              <a:rPr dirty="0" sz="1400" spc="18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00">
                <a:solidFill>
                  <a:srgbClr val="0000ff"/>
                </a:solidFill>
                <a:latin typeface="NLBPIO+SimSun"/>
                <a:cs typeface="NLBPIO+SimSun"/>
              </a:rPr>
              <a:t>性</a:t>
            </a:r>
            <a:r>
              <a:rPr dirty="0" sz="1400" spc="18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00">
                <a:solidFill>
                  <a:srgbClr val="0000ff"/>
                </a:solidFill>
                <a:latin typeface="NLBPIO+SimSun"/>
                <a:cs typeface="NLBPIO+SimSun"/>
              </a:rPr>
              <a:t>地</a:t>
            </a:r>
            <a:r>
              <a:rPr dirty="0" sz="1400" spc="186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00">
                <a:solidFill>
                  <a:srgbClr val="0000ff"/>
                </a:solidFill>
                <a:latin typeface="NLBPIO+SimSun"/>
                <a:cs typeface="NLBPIO+SimSun"/>
              </a:rPr>
              <a:t>址</a:t>
            </a:r>
            <a:r>
              <a:rPr dirty="0" sz="1400" spc="727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1400">
                <a:solidFill>
                  <a:srgbClr val="0000ff"/>
                </a:solidFill>
                <a:latin typeface="NLBPIO+SimSun"/>
                <a:cs typeface="NLBPIO+SimSun"/>
              </a:rPr>
              <a:t>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365356" y="5991278"/>
            <a:ext cx="1103960" cy="70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6946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993300"/>
                </a:solidFill>
                <a:latin typeface="NLBPIO+SimSun"/>
                <a:cs typeface="NLBPIO+SimSun"/>
              </a:rPr>
              <a:t>体</a:t>
            </a:r>
            <a:r>
              <a:rPr dirty="0" sz="1400" spc="18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00">
                <a:solidFill>
                  <a:srgbClr val="993300"/>
                </a:solidFill>
                <a:latin typeface="NLBPIO+SimSun"/>
                <a:cs typeface="NLBPIO+SimSun"/>
              </a:rPr>
              <a:t>号</a:t>
            </a:r>
          </a:p>
          <a:p>
            <a:pPr marL="0" marR="0">
              <a:lnSpc>
                <a:spcPts val="1569"/>
              </a:lnSpc>
              <a:spcBef>
                <a:spcPts val="2120"/>
              </a:spcBef>
              <a:spcAft>
                <a:spcPts val="0"/>
              </a:spcAft>
            </a:pPr>
            <a:r>
              <a:rPr dirty="0" sz="1400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l</a:t>
            </a:r>
            <a:r>
              <a:rPr dirty="0" sz="1400" spc="-567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 </a:t>
            </a:r>
            <a:r>
              <a:rPr dirty="0" sz="1400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o</a:t>
            </a:r>
            <a:r>
              <a:rPr dirty="0" sz="1400" spc="-457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 </a:t>
            </a:r>
            <a:r>
              <a:rPr dirty="0" sz="1400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g</a:t>
            </a:r>
            <a:r>
              <a:rPr dirty="0" sz="1400" spc="-397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 </a:t>
            </a:r>
            <a:r>
              <a:rPr dirty="0" sz="1450" baseline="-15999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2</a:t>
            </a:r>
            <a:r>
              <a:rPr dirty="0" sz="1450" baseline="-15999" spc="-562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 </a:t>
            </a:r>
            <a:r>
              <a:rPr dirty="0" sz="1400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m</a:t>
            </a:r>
            <a:r>
              <a:rPr dirty="0" sz="1400" spc="399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 </a:t>
            </a:r>
            <a:r>
              <a:rPr dirty="0" sz="1400">
                <a:solidFill>
                  <a:srgbClr val="0000ff"/>
                </a:solidFill>
                <a:latin typeface="NLBPIO+SimSun"/>
                <a:cs typeface="NLBPIO+SimSun"/>
              </a:rPr>
              <a:t>位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504303" y="5991278"/>
            <a:ext cx="1203261" cy="218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993300"/>
                </a:solidFill>
                <a:latin typeface="NLBPIO+SimSun"/>
                <a:cs typeface="NLBPIO+SimSun"/>
              </a:rPr>
              <a:t>体</a:t>
            </a:r>
            <a:r>
              <a:rPr dirty="0" sz="1400" spc="18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00">
                <a:solidFill>
                  <a:srgbClr val="993300"/>
                </a:solidFill>
                <a:latin typeface="NLBPIO+SimSun"/>
                <a:cs typeface="NLBPIO+SimSun"/>
              </a:rPr>
              <a:t>内</a:t>
            </a:r>
            <a:r>
              <a:rPr dirty="0" sz="1400" spc="18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00">
                <a:solidFill>
                  <a:srgbClr val="993300"/>
                </a:solidFill>
                <a:latin typeface="NLBPIO+SimSun"/>
                <a:cs typeface="NLBPIO+SimSun"/>
              </a:rPr>
              <a:t>地</a:t>
            </a:r>
            <a:r>
              <a:rPr dirty="0" sz="1400" spc="186">
                <a:solidFill>
                  <a:srgbClr val="993300"/>
                </a:solidFill>
                <a:latin typeface="NLBPIO+SimSun"/>
                <a:cs typeface="NLBPIO+SimSun"/>
              </a:rPr>
              <a:t> </a:t>
            </a:r>
            <a:r>
              <a:rPr dirty="0" sz="1400">
                <a:solidFill>
                  <a:srgbClr val="993300"/>
                </a:solidFill>
                <a:latin typeface="NLBPIO+SimSun"/>
                <a:cs typeface="NLBPIO+SimSun"/>
              </a:rPr>
              <a:t>址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94714" y="206253"/>
            <a:ext cx="5884544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与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CPU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的相似之处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9259" y="1137398"/>
            <a:ext cx="6425565" cy="17342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将程序中常用的部分驻留在高速存储器</a:t>
            </a:r>
          </a:p>
          <a:p>
            <a:pPr marL="457200" marR="0">
              <a:lnSpc>
                <a:spcPts val="3167"/>
              </a:lnSpc>
              <a:spcBef>
                <a:spcPts val="162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程序载入按需载入（不是全部载入）</a:t>
            </a:r>
          </a:p>
          <a:p>
            <a:pPr marL="457200" marR="0">
              <a:lnSpc>
                <a:spcPts val="3167"/>
              </a:lnSpc>
              <a:spcBef>
                <a:spcPts val="165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分块或者分页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6459" y="3043408"/>
            <a:ext cx="7696201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主存空间满，将不常用程序或数据</a:t>
            </a:r>
            <a:r>
              <a:rPr dirty="0" sz="2400" u="sng">
                <a:solidFill>
                  <a:srgbClr val="ff0000"/>
                </a:solidFill>
                <a:latin typeface="LRQBMM+MicrosoftYaHei-Bold"/>
                <a:cs typeface="LRQBMM+MicrosoftYaHei-Bold"/>
              </a:rPr>
              <a:t>淘汰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或</a:t>
            </a:r>
            <a:r>
              <a:rPr dirty="0" sz="2400" u="sng">
                <a:solidFill>
                  <a:srgbClr val="ff0000"/>
                </a:solidFill>
                <a:latin typeface="LRQBMM+MicrosoftYaHei-Bold"/>
                <a:cs typeface="LRQBMM+MicrosoftYaHei-Bold"/>
              </a:rPr>
              <a:t>交换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到辅存中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259" y="3740898"/>
            <a:ext cx="8559164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2060"/>
                </a:solidFill>
                <a:latin typeface="VUUGUE+MicrosoftYaHei"/>
                <a:cs typeface="VUUGUE+MicrosoftYaHei"/>
              </a:rPr>
              <a:t>数据的换入换出由硬件或操作系统完成，对用户透明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9259" y="4507978"/>
            <a:ext cx="110483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利用程序局部性，使存储系统的性能接近于高速存储器；价格接近于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7859" y="5148059"/>
            <a:ext cx="47745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低速存储器，并扩充主存容量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4766944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与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CPU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44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的差异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2020264"/>
            <a:ext cx="8114029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虚存用于扩大主存容量，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用于加速主存性能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2787344"/>
            <a:ext cx="6691629" cy="1122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虚存中未命中性能损失远大于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系统</a:t>
            </a:r>
          </a:p>
          <a:p>
            <a:pPr marL="457200" marR="0">
              <a:lnSpc>
                <a:spcPts val="3167"/>
              </a:lnSpc>
              <a:spcBef>
                <a:spcPts val="162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全相联提升命中率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6840" y="4081214"/>
            <a:ext cx="28194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更大的交换单位页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6840" y="4693354"/>
            <a:ext cx="3829397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近似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LRU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算法</a:t>
            </a:r>
            <a:r>
              <a:rPr dirty="0" sz="2400" spc="38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(CLOCK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算法</a:t>
            </a:r>
            <a:r>
              <a:rPr dirty="0" sz="2400">
                <a:solidFill>
                  <a:srgbClr val="000000"/>
                </a:solidFill>
                <a:latin typeface="NWENTS+Calibri"/>
                <a:cs typeface="NWENTS+Calibri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9639" y="5390844"/>
            <a:ext cx="7446010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虚存由硬件和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OS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联合管理，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CACHE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由硬件管理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71378"/>
            <a:ext cx="5187314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VUUGUE+MicrosoftYaHei"/>
                <a:cs typeface="VUUGUE+MicrosoftYaHei"/>
              </a:rPr>
              <a:t>虚拟存储器载入过程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545350"/>
            <a:ext cx="9296399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2060"/>
                </a:solidFill>
                <a:latin typeface="LRQBMM+MicrosoftYaHei-Bold"/>
                <a:cs typeface="LRQBMM+MicrosoftYaHei-Bold"/>
              </a:rPr>
              <a:t>程序按需载入，按页面载入，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载入页面同时</a:t>
            </a:r>
            <a:r>
              <a:rPr dirty="0" sz="2700">
                <a:solidFill>
                  <a:srgbClr val="c00000"/>
                </a:solidFill>
                <a:latin typeface="VUUGUE+MicrosoftYaHei"/>
                <a:cs typeface="VUUGUE+MicrosoftYaHei"/>
              </a:rPr>
              <a:t>更新内存中页表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2289570"/>
            <a:ext cx="5524500" cy="11713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内存满时发生缺页，完成数据交换</a:t>
            </a:r>
          </a:p>
          <a:p>
            <a:pPr marL="457200" marR="0">
              <a:lnSpc>
                <a:spcPts val="3563"/>
              </a:lnSpc>
              <a:spcBef>
                <a:spcPts val="1746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将不经常使用页面移到辅存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6840" y="3651010"/>
            <a:ext cx="5181600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从辅存程序或数据调入新的页面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6840" y="4331730"/>
            <a:ext cx="8898255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2060"/>
                </a:solidFill>
                <a:latin typeface="LRQBMM+MicrosoftYaHei-Bold"/>
                <a:cs typeface="LRQBMM+MicrosoftYaHei-Bold"/>
              </a:rPr>
              <a:t>页面替换采用操作系统实现，cache数据替换由硬件实现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9639" y="5075950"/>
            <a:ext cx="3467100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0000"/>
                </a:solidFill>
                <a:latin typeface="VUUGUE+MicrosoftYaHei"/>
                <a:cs typeface="VUUGUE+MicrosoftYaHei"/>
              </a:rPr>
              <a:t>内存满后系统性能？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6840" y="5756670"/>
            <a:ext cx="8863576" cy="49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700" spc="104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700">
                <a:solidFill>
                  <a:srgbClr val="002060"/>
                </a:solidFill>
                <a:latin typeface="VUUGUE+MicrosoftYaHei"/>
                <a:cs typeface="VUUGUE+MicrosoftYaHei"/>
              </a:rPr>
              <a:t>虚拟存储器替换算法涉及磁盘操作，性能损失大于cache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81158"/>
            <a:ext cx="5187314" cy="77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c00000"/>
                </a:solidFill>
                <a:latin typeface="VUUGUE+MicrosoftYaHei"/>
                <a:cs typeface="VUUGUE+MicrosoftYaHei"/>
              </a:rPr>
              <a:t>存储保护的基本概念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9120" y="1208374"/>
            <a:ext cx="11048365" cy="17357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为</a:t>
            </a:r>
            <a:r>
              <a:rPr dirty="0" sz="2800">
                <a:solidFill>
                  <a:srgbClr val="002060"/>
                </a:solidFill>
                <a:latin typeface="NLBPIO+SimSun"/>
                <a:cs typeface="NLBPIO+SimSun"/>
              </a:rPr>
              <a:t>避免多道程序相互干扰，防止某程序出错而破坏其他程序的正确性</a:t>
            </a:r>
          </a:p>
          <a:p>
            <a:pPr marL="228600" marR="0">
              <a:lnSpc>
                <a:spcPts val="2795"/>
              </a:lnSpc>
              <a:spcBef>
                <a:spcPts val="2095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或不合法地访问其他程序或数据区，</a:t>
            </a:r>
            <a:r>
              <a:rPr dirty="0" sz="2800">
                <a:solidFill>
                  <a:srgbClr val="c00000"/>
                </a:solidFill>
                <a:latin typeface="NLBPIO+SimSun"/>
                <a:cs typeface="NLBPIO+SimSun"/>
              </a:rPr>
              <a:t>应对每个程序进行存储保护</a:t>
            </a:r>
          </a:p>
          <a:p>
            <a:pPr marL="0" marR="0">
              <a:lnSpc>
                <a:spcPts val="3122"/>
              </a:lnSpc>
              <a:spcBef>
                <a:spcPts val="2281"/>
              </a:spcBef>
              <a:spcAft>
                <a:spcPts val="0"/>
              </a:spcAft>
            </a:pPr>
            <a:r>
              <a:rPr dirty="0" sz="2800">
                <a:solidFill>
                  <a:srgbClr val="c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c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c00000"/>
                </a:solidFill>
                <a:latin typeface="NLBPIO+SimSun"/>
                <a:cs typeface="NLBPIO+SimSun"/>
              </a:rPr>
              <a:t>操作系统程序和用户程序都需要保护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9120" y="3170524"/>
            <a:ext cx="4291965" cy="434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以下情况发生存储保护错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6320" y="3800772"/>
            <a:ext cx="7391400" cy="1555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2060"/>
                </a:solidFill>
                <a:latin typeface="NLBPIO+SimSun"/>
                <a:cs typeface="NLBPIO+SimSun"/>
              </a:rPr>
              <a:t>地址越界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（转换得到的物理地址不属于可访问范围）</a:t>
            </a:r>
          </a:p>
          <a:p>
            <a:pPr marL="0" marR="0">
              <a:lnSpc>
                <a:spcPts val="2681"/>
              </a:lnSpc>
              <a:spcBef>
                <a:spcPts val="1728"/>
              </a:spcBef>
              <a:spcAft>
                <a:spcPts val="0"/>
              </a:spcAft>
            </a:pPr>
            <a:r>
              <a:rPr dirty="0" sz="24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2060"/>
                </a:solidFill>
                <a:latin typeface="NLBPIO+SimSun"/>
                <a:cs typeface="NLBPIO+SimSun"/>
              </a:rPr>
              <a:t>访问越权</a:t>
            </a:r>
            <a:r>
              <a:rPr dirty="0" sz="2400">
                <a:solidFill>
                  <a:srgbClr val="000000"/>
                </a:solidFill>
                <a:latin typeface="NLBPIO+SimSun"/>
                <a:cs typeface="NLBPIO+SimSun"/>
              </a:rPr>
              <a:t>（访问操作与所拥有的访问权限不符）</a:t>
            </a:r>
          </a:p>
          <a:p>
            <a:pPr marL="457200" marR="0">
              <a:lnSpc>
                <a:spcPts val="2910"/>
              </a:lnSpc>
              <a:spcBef>
                <a:spcPts val="1898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600" spc="167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600">
                <a:solidFill>
                  <a:srgbClr val="000000"/>
                </a:solidFill>
                <a:latin typeface="NLBPIO+SimSun"/>
                <a:cs typeface="NLBPIO+SimSun"/>
              </a:rPr>
              <a:t>页表中设定访问（存取）权限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9120" y="5578444"/>
            <a:ext cx="2869565" cy="434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OVRSMM+ArialMT"/>
                <a:cs typeface="OVRSMM+ArialMT"/>
              </a:rPr>
              <a:t>•</a:t>
            </a:r>
            <a:r>
              <a:rPr dirty="0" sz="2800" spc="42">
                <a:solidFill>
                  <a:srgbClr val="000000"/>
                </a:solidFill>
                <a:latin typeface="OVRSMM+ArialMT"/>
                <a:cs typeface="OVRSMM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访问属性的设定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6320" y="5988754"/>
            <a:ext cx="3618864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2060"/>
                </a:solidFill>
                <a:latin typeface="OVRSMM+ArialMT"/>
                <a:cs typeface="OVRSMM+ArialMT"/>
              </a:rPr>
              <a:t>•</a:t>
            </a:r>
            <a:r>
              <a:rPr dirty="0" sz="2400" spc="293">
                <a:solidFill>
                  <a:srgbClr val="002060"/>
                </a:solidFill>
                <a:latin typeface="OVRSMM+ArialMT"/>
                <a:cs typeface="OVRSMM+ArialMT"/>
              </a:rPr>
              <a:t> </a:t>
            </a:r>
            <a:r>
              <a:rPr dirty="0" sz="2400">
                <a:solidFill>
                  <a:srgbClr val="002060"/>
                </a:solidFill>
                <a:latin typeface="NWENTS+Calibri"/>
                <a:cs typeface="NWENTS+Calibri"/>
              </a:rPr>
              <a:t>R/W(</a:t>
            </a:r>
            <a:r>
              <a:rPr dirty="0" sz="2400">
                <a:solidFill>
                  <a:srgbClr val="002060"/>
                </a:solidFill>
                <a:latin typeface="VUUGUE+MicrosoftYaHei"/>
                <a:cs typeface="VUUGUE+MicrosoftYaHei"/>
              </a:rPr>
              <a:t>读写</a:t>
            </a:r>
            <a:r>
              <a:rPr dirty="0" sz="2400">
                <a:solidFill>
                  <a:srgbClr val="002060"/>
                </a:solidFill>
                <a:latin typeface="NWENTS+Calibri"/>
                <a:cs typeface="NWENTS+Calibri"/>
              </a:rPr>
              <a:t>)</a:t>
            </a:r>
            <a:r>
              <a:rPr dirty="0" sz="2400">
                <a:solidFill>
                  <a:srgbClr val="002060"/>
                </a:solidFill>
                <a:latin typeface="NLBPIO+SimSun"/>
                <a:cs typeface="NLBPIO+SimSun"/>
              </a:rPr>
              <a:t>或</a:t>
            </a:r>
            <a:r>
              <a:rPr dirty="0" sz="2400" spc="-11">
                <a:solidFill>
                  <a:srgbClr val="002060"/>
                </a:solidFill>
                <a:latin typeface="NWENTS+Calibri"/>
                <a:cs typeface="NWENTS+Calibri"/>
              </a:rPr>
              <a:t>RO</a:t>
            </a:r>
            <a:r>
              <a:rPr dirty="0" sz="2400">
                <a:solidFill>
                  <a:srgbClr val="002060"/>
                </a:solidFill>
                <a:latin typeface="VUUGUE+MicrosoftYaHei"/>
                <a:cs typeface="VUUGUE+MicrosoftYaHei"/>
              </a:rPr>
              <a:t>（只读）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4200" y="75951"/>
            <a:ext cx="10997565" cy="16732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4.18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某计算机采用页式虚拟存储管理方式，按字节编址，虚拟地址为</a:t>
            </a:r>
          </a:p>
          <a:p>
            <a:pPr marL="0" marR="0">
              <a:lnSpc>
                <a:spcPts val="2795"/>
              </a:lnSpc>
              <a:spcBef>
                <a:spcPts val="565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32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位，物理地址为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24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位，页大小为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8KB；TLB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采用全相联映射；</a:t>
            </a:r>
          </a:p>
          <a:p>
            <a:pPr marL="0" marR="0">
              <a:lnSpc>
                <a:spcPts val="2795"/>
              </a:lnSpc>
              <a:spcBef>
                <a:spcPts val="515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cache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数据区大小为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64KB，按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2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路组相联方式组织，主存块大小为</a:t>
            </a:r>
          </a:p>
          <a:p>
            <a:pPr marL="0" marR="0">
              <a:lnSpc>
                <a:spcPts val="2795"/>
              </a:lnSpc>
              <a:spcBef>
                <a:spcPts val="564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64B。存储访问过程的示意图如图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4.57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 </a:t>
            </a:r>
            <a:r>
              <a:rPr dirty="0" sz="2800">
                <a:solidFill>
                  <a:srgbClr val="000000"/>
                </a:solidFill>
                <a:latin typeface="NLBPIO+SimSun"/>
                <a:cs typeface="NLBPIO+SimSun"/>
              </a:rPr>
              <a:t>所示。请回答下列问题。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9145" y="1835219"/>
            <a:ext cx="9912985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70c0"/>
                </a:solidFill>
                <a:latin typeface="VUUGUE+MicrosoftYaHei"/>
                <a:cs typeface="VUUGUE+MicrosoftYaHei"/>
              </a:rPr>
              <a:t>图中字段</a:t>
            </a:r>
            <a:r>
              <a:rPr dirty="0" sz="2400" spc="-165">
                <a:solidFill>
                  <a:srgbClr val="0070c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70c0"/>
                </a:solidFill>
                <a:latin typeface="NWENTS+Calibri"/>
                <a:cs typeface="NWENTS+Calibri"/>
              </a:rPr>
              <a:t>A</a:t>
            </a:r>
            <a:r>
              <a:rPr dirty="0" sz="2400">
                <a:solidFill>
                  <a:srgbClr val="0070c0"/>
                </a:solidFill>
                <a:latin typeface="NWENTS+Calibri"/>
                <a:cs typeface="NWENTS+Calibri"/>
              </a:rPr>
              <a:t> </a:t>
            </a:r>
            <a:r>
              <a:rPr dirty="0" sz="2400">
                <a:solidFill>
                  <a:srgbClr val="0070c0"/>
                </a:solidFill>
                <a:latin typeface="VUUGUE+MicrosoftYaHei"/>
                <a:cs typeface="VUUGUE+MicrosoftYaHei"/>
              </a:rPr>
              <a:t>～</a:t>
            </a:r>
            <a:r>
              <a:rPr dirty="0" sz="2400" spc="-165">
                <a:solidFill>
                  <a:srgbClr val="0070c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70c0"/>
                </a:solidFill>
                <a:latin typeface="NWENTS+Calibri"/>
                <a:cs typeface="NWENTS+Calibri"/>
              </a:rPr>
              <a:t>G</a:t>
            </a:r>
            <a:r>
              <a:rPr dirty="0" sz="2400">
                <a:solidFill>
                  <a:srgbClr val="0070c0"/>
                </a:solidFill>
                <a:latin typeface="NWENTS+Calibri"/>
                <a:cs typeface="NWENTS+Calibri"/>
              </a:rPr>
              <a:t> </a:t>
            </a:r>
            <a:r>
              <a:rPr dirty="0" sz="2400">
                <a:solidFill>
                  <a:srgbClr val="0070c0"/>
                </a:solidFill>
                <a:latin typeface="VUUGUE+MicrosoftYaHei"/>
                <a:cs typeface="VUUGUE+MicrosoftYaHei"/>
              </a:rPr>
              <a:t>的位数各是多少？</a:t>
            </a:r>
            <a:r>
              <a:rPr dirty="0" sz="2400" spc="-165">
                <a:solidFill>
                  <a:srgbClr val="0070c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70c0"/>
                </a:solidFill>
                <a:latin typeface="NWENTS+Calibri"/>
                <a:cs typeface="NWENTS+Calibri"/>
              </a:rPr>
              <a:t>TLB</a:t>
            </a:r>
            <a:r>
              <a:rPr dirty="0" sz="2400">
                <a:solidFill>
                  <a:srgbClr val="0070c0"/>
                </a:solidFill>
                <a:latin typeface="NWENTS+Calibri"/>
                <a:cs typeface="NWENTS+Calibri"/>
              </a:rPr>
              <a:t> </a:t>
            </a:r>
            <a:r>
              <a:rPr dirty="0" sz="2400">
                <a:solidFill>
                  <a:srgbClr val="0070c0"/>
                </a:solidFill>
                <a:latin typeface="VUUGUE+MicrosoftYaHei"/>
                <a:cs typeface="VUUGUE+MicrosoftYaHei"/>
              </a:rPr>
              <a:t>标记字段</a:t>
            </a:r>
            <a:r>
              <a:rPr dirty="0" sz="2400" spc="-165">
                <a:solidFill>
                  <a:srgbClr val="0070c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70c0"/>
                </a:solidFill>
                <a:latin typeface="NWENTS+Calibri"/>
                <a:cs typeface="NWENTS+Calibri"/>
              </a:rPr>
              <a:t>B</a:t>
            </a:r>
            <a:r>
              <a:rPr dirty="0" sz="2400">
                <a:solidFill>
                  <a:srgbClr val="0070c0"/>
                </a:solidFill>
                <a:latin typeface="NWENTS+Calibri"/>
                <a:cs typeface="NWENTS+Calibri"/>
              </a:rPr>
              <a:t> </a:t>
            </a:r>
            <a:r>
              <a:rPr dirty="0" sz="2400">
                <a:solidFill>
                  <a:srgbClr val="0070c0"/>
                </a:solidFill>
                <a:latin typeface="VUUGUE+MicrosoftYaHei"/>
                <a:cs typeface="VUUGUE+MicrosoftYaHei"/>
              </a:rPr>
              <a:t>中存放的是什么信息？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45425" y="3156914"/>
            <a:ext cx="4349954" cy="1360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0644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19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、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19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、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11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、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13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、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9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、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9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、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6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B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：虚页号，表示该</a:t>
            </a:r>
            <a:r>
              <a:rPr dirty="0" sz="2800" spc="-194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TLB</a:t>
            </a: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项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对应哪个虚页的页表项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8054" y="396169"/>
            <a:ext cx="3383914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Cache寻址方式分类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6093" y="904097"/>
            <a:ext cx="445166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Classification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of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Cache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Addressing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Modes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4320" y="1685619"/>
            <a:ext cx="547306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205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计算机系统中的地址分为两类：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4320" y="2352367"/>
            <a:ext cx="424011" cy="376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51810" y="2303849"/>
            <a:ext cx="4991397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8">
                <a:solidFill>
                  <a:srgbClr val="002060"/>
                </a:solidFill>
                <a:latin typeface="LRQBMM+MicrosoftYaHei-Bold"/>
                <a:cs typeface="LRQBMM+MicrosoftYaHei-Bold"/>
              </a:rPr>
              <a:t>虚拟地址（VA）和物理地址（PA）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4320" y="2852489"/>
            <a:ext cx="11856721" cy="26349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2060"/>
                </a:solidFill>
                <a:latin typeface="VUUGUE+MicrosoftYaHei"/>
                <a:cs typeface="VUUGUE+MicrosoftYaHei"/>
              </a:rPr>
              <a:t>Cache根据地址查找判断是否命中，这个地址是虚拟地址还是物理地址？</a:t>
            </a:r>
          </a:p>
          <a:p>
            <a:pPr marL="4572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 spc="12">
                <a:solidFill>
                  <a:srgbClr val="0066ff"/>
                </a:solidFill>
                <a:latin typeface="LRQBMM+MicrosoftYaHei-Bold"/>
                <a:cs typeface="LRQBMM+MicrosoftYaHei-Bold"/>
              </a:rPr>
              <a:t>VIVT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(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 spc="12">
                <a:solidFill>
                  <a:srgbClr val="000000"/>
                </a:solidFill>
                <a:latin typeface="VUUGUE+MicrosoftYaHei"/>
                <a:cs typeface="VUUGUE+MicrosoftYaHei"/>
              </a:rPr>
              <a:t>virtual</a:t>
            </a:r>
            <a:r>
              <a:rPr dirty="0" sz="2400" spc="-11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index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and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 spc="12">
                <a:solidFill>
                  <a:srgbClr val="000000"/>
                </a:solidFill>
                <a:latin typeface="VUUGUE+MicrosoftYaHei"/>
                <a:cs typeface="VUUGUE+MicrosoftYaHei"/>
              </a:rPr>
              <a:t>virtual</a:t>
            </a:r>
            <a:r>
              <a:rPr dirty="0" sz="2400" spc="-11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tag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)：索引index和标记tag均来自虚拟地址</a:t>
            </a:r>
          </a:p>
          <a:p>
            <a:pPr marL="4572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PIPT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(physical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index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and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physical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tag)：索引index和标记tag均来自物理地址</a:t>
            </a:r>
          </a:p>
          <a:p>
            <a:pPr marL="4572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 spc="14">
                <a:solidFill>
                  <a:srgbClr val="0066ff"/>
                </a:solidFill>
                <a:latin typeface="LRQBMM+MicrosoftYaHei-Bold"/>
                <a:cs typeface="LRQBMM+MicrosoftYaHei-Bold"/>
              </a:rPr>
              <a:t>VIPT</a:t>
            </a:r>
            <a:r>
              <a:rPr dirty="0" sz="2400" spc="25">
                <a:solidFill>
                  <a:srgbClr val="000000"/>
                </a:solidFill>
                <a:latin typeface="VUUGUE+MicrosoftYaHei"/>
                <a:cs typeface="VUUGUE+MicrosoftYaHei"/>
              </a:rPr>
              <a:t>(virtual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 spc="18">
                <a:solidFill>
                  <a:srgbClr val="000000"/>
                </a:solidFill>
                <a:latin typeface="VUUGUE+MicrosoftYaHei"/>
                <a:cs typeface="VUUGUE+MicrosoftYaHei"/>
              </a:rPr>
              <a:t>index</a:t>
            </a:r>
            <a:r>
              <a:rPr dirty="0" sz="2400" spc="21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 spc="20">
                <a:solidFill>
                  <a:srgbClr val="000000"/>
                </a:solidFill>
                <a:latin typeface="VUUGUE+MicrosoftYaHei"/>
                <a:cs typeface="VUUGUE+MicrosoftYaHei"/>
              </a:rPr>
              <a:t>and</a:t>
            </a:r>
            <a:r>
              <a:rPr dirty="0" sz="2400" spc="2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 spc="32">
                <a:solidFill>
                  <a:srgbClr val="000000"/>
                </a:solidFill>
                <a:latin typeface="VUUGUE+MicrosoftYaHei"/>
                <a:cs typeface="VUUGUE+MicrosoftYaHei"/>
              </a:rPr>
              <a:t>virtual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 </a:t>
            </a:r>
            <a:r>
              <a:rPr dirty="0" sz="2400" spc="20">
                <a:solidFill>
                  <a:srgbClr val="000000"/>
                </a:solidFill>
                <a:latin typeface="VUUGUE+MicrosoftYaHei"/>
                <a:cs typeface="VUUGUE+MicrosoftYaHei"/>
              </a:rPr>
              <a:t>tag)：索引index来自虚拟地址，标记tag来自物</a:t>
            </a:r>
          </a:p>
          <a:p>
            <a:pPr marL="8001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理地址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8054" y="396169"/>
            <a:ext cx="469138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虚拟索引虚拟标记（VIVT）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5458" y="904097"/>
            <a:ext cx="4090034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Virtual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Index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and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Virtual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Tag（VIVT）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1828" y="4409122"/>
            <a:ext cx="1680210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0066"/>
                </a:solidFill>
                <a:latin typeface="LRQBMM+MicrosoftYaHei-Bold"/>
                <a:cs typeface="LRQBMM+MicrosoftYaHei-Bold"/>
              </a:rPr>
              <a:t>虚拟高速缓存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9560" y="5049107"/>
            <a:ext cx="6268114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从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虚拟地址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中抽取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index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和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tag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字段查询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如果命中，直接从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返回数据给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CPU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9560" y="6146387"/>
            <a:ext cx="89281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否则，通过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TLB/MMU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将虚拟地址转化为物理地址，再访问主存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8054" y="396169"/>
            <a:ext cx="469138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虚拟索引虚拟标记（VIVT）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5458" y="904097"/>
            <a:ext cx="4090034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Virtual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Index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and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Virtual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Tag（VIVT）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560" y="1450498"/>
            <a:ext cx="14097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优点：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6760" y="1999138"/>
            <a:ext cx="8573135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不需要每次访存的时候把虚拟地址经过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MMU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转换为物理地址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9560" y="3096418"/>
            <a:ext cx="1104900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缺点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16760" y="3645058"/>
            <a:ext cx="3695094" cy="15376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进程切换需要冲刷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歧义问题（</a:t>
            </a:r>
            <a:r>
              <a:rPr dirty="0" sz="2400">
                <a:solidFill>
                  <a:srgbClr val="0066ff"/>
                </a:solidFill>
                <a:latin typeface="OGSECT+TimesNewRomanPS-BoldMT"/>
                <a:cs typeface="OGSECT+TimesNewRomanPS-BoldMT"/>
              </a:rPr>
              <a:t>ambiguity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）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814">
                <a:solidFill>
                  <a:srgbClr val="ff99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别名问题（</a:t>
            </a:r>
            <a:r>
              <a:rPr dirty="0" sz="2400">
                <a:solidFill>
                  <a:srgbClr val="0066ff"/>
                </a:solidFill>
                <a:latin typeface="OGSECT+TimesNewRomanPS-BoldMT"/>
                <a:cs typeface="OGSECT+TimesNewRomanPS-BoldMT"/>
              </a:rPr>
              <a:t>alias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）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8054" y="396169"/>
            <a:ext cx="163702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歧义问题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0718" y="904097"/>
            <a:ext cx="110521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Ambiguity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560" y="1450498"/>
            <a:ext cx="5676899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相同的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虚拟地址映射到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不同的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物理地址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9560" y="2547778"/>
            <a:ext cx="7421244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假设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A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进程的虚拟地址</a:t>
            </a:r>
            <a:r>
              <a:rPr dirty="0" sz="2400">
                <a:solidFill>
                  <a:srgbClr val="0070c0"/>
                </a:solidFill>
                <a:latin typeface="EEOTCV+TimesNewRomanPSMT"/>
                <a:cs typeface="EEOTCV+TimesNewRomanPSMT"/>
              </a:rPr>
              <a:t>0x4000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映射物理地址</a:t>
            </a:r>
            <a:r>
              <a:rPr dirty="0" sz="2400">
                <a:solidFill>
                  <a:srgbClr val="7030a0"/>
                </a:solidFill>
                <a:latin typeface="EEOTCV+TimesNewRomanPSMT"/>
                <a:cs typeface="EEOTCV+TimesNewRomanPSMT"/>
              </a:rPr>
              <a:t>0x2000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</a:t>
            </a:r>
          </a:p>
          <a:p>
            <a:pPr marL="1524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B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进程的虚拟地址</a:t>
            </a:r>
            <a:r>
              <a:rPr dirty="0" sz="2400">
                <a:solidFill>
                  <a:srgbClr val="0070c0"/>
                </a:solidFill>
                <a:latin typeface="EEOTCV+TimesNewRomanPSMT"/>
                <a:cs typeface="EEOTCV+TimesNewRomanPSMT"/>
              </a:rPr>
              <a:t>0x4000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映射物理地址</a:t>
            </a:r>
            <a:r>
              <a:rPr dirty="0" sz="2400">
                <a:solidFill>
                  <a:srgbClr val="7030a0"/>
                </a:solidFill>
                <a:latin typeface="EEOTCV+TimesNewRomanPSMT"/>
                <a:cs typeface="EEOTCV+TimesNewRomanPSMT"/>
              </a:rPr>
              <a:t>0x3000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9560" y="3645058"/>
            <a:ext cx="10039349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47">
                <a:solidFill>
                  <a:srgbClr val="000000"/>
                </a:solidFill>
                <a:latin typeface="EEOTCV+TimesNewRomanPSMT"/>
                <a:cs typeface="EEOTCV+TimesNewRomanPSMT"/>
              </a:rPr>
              <a:t>A</a:t>
            </a:r>
            <a:r>
              <a:rPr dirty="0" sz="2400" spc="145">
                <a:solidFill>
                  <a:srgbClr val="000000"/>
                </a:solidFill>
                <a:latin typeface="VUUGUE+MicrosoftYaHei"/>
                <a:cs typeface="VUUGUE+MicrosoftYaHei"/>
              </a:rPr>
              <a:t>进程切换到</a:t>
            </a:r>
            <a:r>
              <a:rPr dirty="0" sz="2400" spc="144">
                <a:solidFill>
                  <a:srgbClr val="000000"/>
                </a:solidFill>
                <a:latin typeface="EEOTCV+TimesNewRomanPSMT"/>
                <a:cs typeface="EEOTCV+TimesNewRomanPSMT"/>
              </a:rPr>
              <a:t>B</a:t>
            </a:r>
            <a:r>
              <a:rPr dirty="0" sz="2400" spc="150">
                <a:solidFill>
                  <a:srgbClr val="000000"/>
                </a:solidFill>
                <a:latin typeface="VUUGUE+MicrosoftYaHei"/>
                <a:cs typeface="VUUGUE+MicrosoftYaHei"/>
              </a:rPr>
              <a:t>进程，导致</a:t>
            </a:r>
            <a:r>
              <a:rPr dirty="0" sz="2400" spc="150">
                <a:solidFill>
                  <a:srgbClr val="002060"/>
                </a:solidFill>
                <a:latin typeface="OGSECT+TimesNewRomanPS-BoldMT"/>
                <a:cs typeface="OGSECT+TimesNewRomanPS-BoldMT"/>
              </a:rPr>
              <a:t>0x4000</a:t>
            </a:r>
            <a:r>
              <a:rPr dirty="0" sz="2400" spc="150">
                <a:solidFill>
                  <a:srgbClr val="002060"/>
                </a:solidFill>
                <a:latin typeface="LRQBMM+MicrosoftYaHei-Bold"/>
                <a:cs typeface="LRQBMM+MicrosoftYaHei-Bold"/>
              </a:rPr>
              <a:t>地址访问命中</a:t>
            </a:r>
            <a:r>
              <a:rPr dirty="0" sz="2400" spc="150">
                <a:solidFill>
                  <a:srgbClr val="000000"/>
                </a:solidFill>
                <a:latin typeface="VUUGUE+MicrosoftYaHei"/>
                <a:cs typeface="VUUGUE+MicrosoftYaHei"/>
              </a:rPr>
              <a:t>，而对应的是物理地址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0x2000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中的数据，从而出现错误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9560" y="4742338"/>
            <a:ext cx="10039350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 spc="60">
                <a:solidFill>
                  <a:srgbClr val="ff0066"/>
                </a:solidFill>
                <a:latin typeface="LRQBMM+MicrosoftYaHei-Bold"/>
                <a:cs typeface="LRQBMM+MicrosoftYaHei-Bold"/>
              </a:rPr>
              <a:t>解决方案</a:t>
            </a:r>
            <a:r>
              <a:rPr dirty="0" sz="2400" spc="60">
                <a:solidFill>
                  <a:srgbClr val="ff0066"/>
                </a:solidFill>
                <a:latin typeface="VUUGUE+MicrosoftYaHei"/>
                <a:cs typeface="VUUGUE+MicrosoftYaHei"/>
              </a:rPr>
              <a:t>：</a:t>
            </a:r>
            <a:r>
              <a:rPr dirty="0" sz="2400" spc="60">
                <a:solidFill>
                  <a:srgbClr val="000000"/>
                </a:solidFill>
                <a:latin typeface="VUUGUE+MicrosoftYaHei"/>
                <a:cs typeface="VUUGUE+MicrosoftYaHei"/>
              </a:rPr>
              <a:t>冲刷（</a:t>
            </a:r>
            <a:r>
              <a:rPr dirty="0" sz="2400" spc="60">
                <a:solidFill>
                  <a:srgbClr val="000000"/>
                </a:solidFill>
                <a:latin typeface="EEOTCV+TimesNewRomanPSMT"/>
                <a:cs typeface="EEOTCV+TimesNewRomanPSMT"/>
              </a:rPr>
              <a:t>flush</a:t>
            </a:r>
            <a:r>
              <a:rPr dirty="0" sz="2400" spc="60">
                <a:solidFill>
                  <a:srgbClr val="000000"/>
                </a:solidFill>
                <a:latin typeface="VUUGUE+MicrosoftYaHei"/>
                <a:cs typeface="VUUGUE+MicrosoftYaHei"/>
              </a:rPr>
              <a:t>）</a:t>
            </a:r>
            <a:r>
              <a:rPr dirty="0" sz="2400" spc="6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  <a:r>
              <a:rPr dirty="0" sz="2400" spc="60">
                <a:solidFill>
                  <a:srgbClr val="000000"/>
                </a:solidFill>
                <a:latin typeface="VUUGUE+MicrosoftYaHei"/>
                <a:cs typeface="VUUGUE+MicrosoftYaHei"/>
              </a:rPr>
              <a:t>（使用专门的</a:t>
            </a:r>
            <a:r>
              <a:rPr dirty="0" sz="2400" spc="6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  <a:r>
              <a:rPr dirty="0" sz="2400" spc="60">
                <a:solidFill>
                  <a:srgbClr val="000000"/>
                </a:solidFill>
                <a:latin typeface="VUUGUE+MicrosoftYaHei"/>
                <a:cs typeface="VUUGUE+MicrosoftYaHei"/>
              </a:rPr>
              <a:t>指令，例如</a:t>
            </a:r>
            <a:r>
              <a:rPr dirty="0" sz="2400" spc="64">
                <a:solidFill>
                  <a:srgbClr val="000000"/>
                </a:solidFill>
                <a:latin typeface="EEOTCV+TimesNewRomanPSMT"/>
                <a:cs typeface="EEOTCV+TimesNewRomanPSMT"/>
              </a:rPr>
              <a:t>MIPS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中</a:t>
            </a:r>
          </a:p>
          <a:p>
            <a:pPr marL="34290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的</a:t>
            </a:r>
            <a:r>
              <a:rPr dirty="0" sz="2400">
                <a:solidFill>
                  <a:srgbClr val="000000"/>
                </a:solidFill>
                <a:latin typeface="QVAOCM+TimesNewRomanPS-ItalicMT"/>
                <a:cs typeface="QVAOCM+TimesNewRomanPS-ItalicMT"/>
              </a:rPr>
              <a:t>Cache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），保证切换后的进程不会错误的命中上一个进程的缓存数据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8054" y="396169"/>
            <a:ext cx="1637029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别名问题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0238" y="904097"/>
            <a:ext cx="673417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Alias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560" y="1450498"/>
            <a:ext cx="10039348" cy="20863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不同的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虚拟地址映射到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相同的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物理地址，例如进程间通信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假设虚拟地址</a:t>
            </a:r>
            <a:r>
              <a:rPr dirty="0" sz="2400">
                <a:solidFill>
                  <a:srgbClr val="002060"/>
                </a:solidFill>
                <a:latin typeface="EEOTCV+TimesNewRomanPSMT"/>
                <a:cs typeface="EEOTCV+TimesNewRomanPSMT"/>
              </a:rPr>
              <a:t>0x2000</a:t>
            </a:r>
            <a:r>
              <a:rPr dirty="0" sz="2400">
                <a:solidFill>
                  <a:srgbClr val="002060"/>
                </a:solidFill>
                <a:latin typeface="VUUGUE+MicrosoftYaHei"/>
                <a:cs typeface="VUUGUE+MicrosoftYaHei"/>
              </a:rPr>
              <a:t>和</a:t>
            </a:r>
            <a:r>
              <a:rPr dirty="0" sz="2400">
                <a:solidFill>
                  <a:srgbClr val="002060"/>
                </a:solidFill>
                <a:latin typeface="EEOTCV+TimesNewRomanPSMT"/>
                <a:cs typeface="EEOTCV+TimesNewRomanPSMT"/>
              </a:rPr>
              <a:t>0x4000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都映射到相同的物理地址</a:t>
            </a:r>
            <a:r>
              <a:rPr dirty="0" sz="2400">
                <a:solidFill>
                  <a:srgbClr val="7030a0"/>
                </a:solidFill>
                <a:latin typeface="OGSECT+TimesNewRomanPS-BoldMT"/>
                <a:cs typeface="OGSECT+TimesNewRomanPS-BoldMT"/>
              </a:rPr>
              <a:t>0x3000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其中虚拟地址中的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[15…4]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位作为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index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，此时同一物理地址数据被加载到不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同的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 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Line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，容易破坏数据一致性。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54596" y="4154931"/>
            <a:ext cx="142557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0066"/>
                </a:solidFill>
                <a:latin typeface="LRQBMM+MicrosoftYaHei-Bold"/>
                <a:cs typeface="LRQBMM+MicrosoftYaHei-Bold"/>
              </a:rPr>
              <a:t>解决办法：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11796" y="4602849"/>
            <a:ext cx="1617508" cy="33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ODKLTJ+Wingdings-Regular"/>
                <a:cs typeface="ODKLTJ+Wingdings-Regular"/>
              </a:rPr>
              <a:t>ü</a:t>
            </a:r>
            <a:r>
              <a:rPr dirty="0" sz="1800" spc="206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1800">
                <a:solidFill>
                  <a:srgbClr val="000000"/>
                </a:solidFill>
                <a:latin typeface="VUUGUE+MicrosoftYaHei"/>
                <a:cs typeface="VUUGUE+MicrosoftYaHei"/>
              </a:rPr>
              <a:t>冲刷Cache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9421" y="286317"/>
            <a:ext cx="6323113" cy="575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262626"/>
                </a:solidFill>
                <a:latin typeface="LRQBMM+MicrosoftYaHei-Bold"/>
                <a:cs typeface="LRQBMM+MicrosoftYaHei-Bold"/>
              </a:rPr>
              <a:t>并行主存系统——</a:t>
            </a:r>
            <a:r>
              <a:rPr dirty="0" sz="3200">
                <a:solidFill>
                  <a:srgbClr val="0000cc"/>
                </a:solidFill>
                <a:latin typeface="VUUGUE+MicrosoftYaHei"/>
                <a:cs typeface="VUUGUE+MicrosoftYaHei"/>
              </a:rPr>
              <a:t>多体交叉存储器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973784"/>
            <a:ext cx="2821305" cy="506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NWENTS+Calibri"/>
                <a:cs typeface="NWENTS+Calibri"/>
              </a:rPr>
              <a:t>2</a:t>
            </a:r>
            <a:r>
              <a:rPr dirty="0" sz="2800">
                <a:solidFill>
                  <a:srgbClr val="000000"/>
                </a:solidFill>
                <a:latin typeface="VUUGUE+MicrosoftYaHei"/>
                <a:cs typeface="VUUGUE+MicrosoftYaHei"/>
              </a:rPr>
              <a:t>）低位交叉编址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05890" y="1429454"/>
            <a:ext cx="6211569" cy="85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000000"/>
                </a:solidFill>
                <a:latin typeface="ODKLTJ+Wingdings-Regular"/>
                <a:cs typeface="ODKLTJ+Wingdings-Regular"/>
              </a:rPr>
              <a:t></a:t>
            </a:r>
            <a:r>
              <a:rPr dirty="0" sz="2150" spc="39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对存储单元矩阵按行优先进行编址</a:t>
            </a:r>
          </a:p>
          <a:p>
            <a:pPr marL="0" marR="0">
              <a:lnSpc>
                <a:spcPts val="3089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000000"/>
                </a:solidFill>
                <a:latin typeface="ODKLTJ+Wingdings-Regular"/>
                <a:cs typeface="ODKLTJ+Wingdings-Regular"/>
              </a:rPr>
              <a:t></a:t>
            </a:r>
            <a:r>
              <a:rPr dirty="0" sz="2150" spc="393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400">
                <a:solidFill>
                  <a:srgbClr val="d60093"/>
                </a:solidFill>
                <a:latin typeface="VUUGUE+MicrosoftYaHei"/>
                <a:cs typeface="VUUGUE+MicrosoftYaHei"/>
              </a:rPr>
              <a:t>特点：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同一个体中的低</a:t>
            </a: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log</a:t>
            </a:r>
            <a:r>
              <a:rPr dirty="0" sz="2350" baseline="-20099">
                <a:solidFill>
                  <a:srgbClr val="9933ff"/>
                </a:solidFill>
                <a:latin typeface="EEOTCV+TimesNewRomanPSMT"/>
                <a:cs typeface="EEOTCV+TimesNewRomanPSMT"/>
              </a:rPr>
              <a:t>2</a:t>
            </a:r>
            <a:r>
              <a:rPr dirty="0" sz="2400">
                <a:solidFill>
                  <a:srgbClr val="9933ff"/>
                </a:solidFill>
                <a:latin typeface="EEOTCV+TimesNewRomanPSMT"/>
                <a:cs typeface="EEOTCV+TimesNewRomanPSMT"/>
              </a:rPr>
              <a:t>m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位都是相同的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0541" y="2674625"/>
            <a:ext cx="1275892" cy="7027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LBPIO+SimSun"/>
                <a:cs typeface="NLBPIO+SimSun"/>
              </a:rPr>
              <a:t>0..0</a:t>
            </a:r>
            <a:r>
              <a:rPr dirty="0" sz="2200">
                <a:solidFill>
                  <a:srgbClr val="ff6600"/>
                </a:solidFill>
                <a:latin typeface="NLBPIO+SimSun"/>
                <a:cs typeface="NLBPIO+SimSun"/>
              </a:rPr>
              <a:t>0..0</a:t>
            </a:r>
          </a:p>
          <a:p>
            <a:pPr marL="0" marR="0">
              <a:lnSpc>
                <a:spcPts val="2209"/>
              </a:lnSpc>
              <a:spcBef>
                <a:spcPts val="813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LBPIO+SimSun"/>
                <a:cs typeface="NLBPIO+SimSun"/>
              </a:rPr>
              <a:t>0..1</a:t>
            </a:r>
            <a:r>
              <a:rPr dirty="0" sz="2200">
                <a:solidFill>
                  <a:srgbClr val="ff6600"/>
                </a:solidFill>
                <a:latin typeface="NLBPIO+SimSun"/>
                <a:cs typeface="NLBPIO+SimSun"/>
              </a:rPr>
              <a:t>0..0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77219" y="2674625"/>
            <a:ext cx="1275892" cy="7027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LBPIO+SimSun"/>
                <a:cs typeface="NLBPIO+SimSun"/>
              </a:rPr>
              <a:t>0..0</a:t>
            </a:r>
            <a:r>
              <a:rPr dirty="0" sz="2200">
                <a:solidFill>
                  <a:srgbClr val="ff6600"/>
                </a:solidFill>
                <a:latin typeface="NLBPIO+SimSun"/>
                <a:cs typeface="NLBPIO+SimSun"/>
              </a:rPr>
              <a:t>0..1</a:t>
            </a:r>
          </a:p>
          <a:p>
            <a:pPr marL="0" marR="0">
              <a:lnSpc>
                <a:spcPts val="2209"/>
              </a:lnSpc>
              <a:spcBef>
                <a:spcPts val="813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LBPIO+SimSun"/>
                <a:cs typeface="NLBPIO+SimSun"/>
              </a:rPr>
              <a:t>0..1</a:t>
            </a:r>
            <a:r>
              <a:rPr dirty="0" sz="2200">
                <a:solidFill>
                  <a:srgbClr val="ff6600"/>
                </a:solidFill>
                <a:latin typeface="NLBPIO+SimSun"/>
                <a:cs typeface="NLBPIO+SimSun"/>
              </a:rPr>
              <a:t>0..1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57425" y="2674625"/>
            <a:ext cx="1275892" cy="7027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LBPIO+SimSun"/>
                <a:cs typeface="NLBPIO+SimSun"/>
              </a:rPr>
              <a:t>0..0</a:t>
            </a:r>
            <a:r>
              <a:rPr dirty="0" sz="2200">
                <a:solidFill>
                  <a:srgbClr val="ff6600"/>
                </a:solidFill>
                <a:latin typeface="NLBPIO+SimSun"/>
                <a:cs typeface="NLBPIO+SimSun"/>
              </a:rPr>
              <a:t>F..F</a:t>
            </a:r>
          </a:p>
          <a:p>
            <a:pPr marL="0" marR="0">
              <a:lnSpc>
                <a:spcPts val="2209"/>
              </a:lnSpc>
              <a:spcBef>
                <a:spcPts val="813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LBPIO+SimSun"/>
                <a:cs typeface="NLBPIO+SimSun"/>
              </a:rPr>
              <a:t>0..1</a:t>
            </a:r>
            <a:r>
              <a:rPr dirty="0" sz="2200">
                <a:solidFill>
                  <a:srgbClr val="ff6600"/>
                </a:solidFill>
                <a:latin typeface="NLBPIO+SimSun"/>
                <a:cs typeface="NLBPIO+SimSun"/>
              </a:rPr>
              <a:t>F..F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27098" y="3581717"/>
            <a:ext cx="1667675" cy="3630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  <a:r>
              <a:rPr dirty="0" sz="2550" spc="5290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55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23776" y="3581717"/>
            <a:ext cx="1675066" cy="3630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  <a:r>
              <a:rPr dirty="0" sz="2550" spc="5348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55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96591" y="3581717"/>
            <a:ext cx="1675066" cy="3630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  <a:r>
              <a:rPr dirty="0" sz="2550" spc="5348">
                <a:solidFill>
                  <a:srgbClr val="000000"/>
                </a:solidFill>
                <a:latin typeface="Liberation Mono"/>
                <a:cs typeface="Liberation Mono"/>
              </a:rPr>
              <a:t> </a:t>
            </a:r>
            <a:r>
              <a:rPr dirty="0" sz="2550">
                <a:solidFill>
                  <a:srgbClr val="000000"/>
                </a:solidFill>
                <a:latin typeface="JQERIT+SimSun"/>
                <a:cs typeface="JQERIT+SimSun"/>
              </a:rPr>
              <a:t>…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26922" y="3692487"/>
            <a:ext cx="802844" cy="3630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11">
                <a:solidFill>
                  <a:srgbClr val="000000"/>
                </a:solidFill>
                <a:latin typeface="NLBPIO+SimSun"/>
                <a:cs typeface="NLBPIO+SimSun"/>
              </a:rPr>
              <a:t>……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80541" y="4771738"/>
            <a:ext cx="1275892" cy="318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LBPIO+SimSun"/>
                <a:cs typeface="NLBPIO+SimSun"/>
              </a:rPr>
              <a:t>F..F</a:t>
            </a:r>
            <a:r>
              <a:rPr dirty="0" sz="2200">
                <a:solidFill>
                  <a:srgbClr val="ff6600"/>
                </a:solidFill>
                <a:latin typeface="NLBPIO+SimSun"/>
                <a:cs typeface="NLBPIO+SimSun"/>
              </a:rPr>
              <a:t>0..0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77219" y="4771738"/>
            <a:ext cx="1275892" cy="318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LBPIO+SimSun"/>
                <a:cs typeface="NLBPIO+SimSun"/>
              </a:rPr>
              <a:t>F..F</a:t>
            </a:r>
            <a:r>
              <a:rPr dirty="0" sz="2200">
                <a:solidFill>
                  <a:srgbClr val="ff6600"/>
                </a:solidFill>
                <a:latin typeface="NLBPIO+SimSun"/>
                <a:cs typeface="NLBPIO+SimSun"/>
              </a:rPr>
              <a:t>0..1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57425" y="4771738"/>
            <a:ext cx="1275892" cy="318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LBPIO+SimSun"/>
                <a:cs typeface="NLBPIO+SimSun"/>
              </a:rPr>
              <a:t>F..F</a:t>
            </a:r>
            <a:r>
              <a:rPr dirty="0" sz="2200">
                <a:solidFill>
                  <a:srgbClr val="ff6600"/>
                </a:solidFill>
                <a:latin typeface="NLBPIO+SimSun"/>
                <a:cs typeface="NLBPIO+SimSun"/>
              </a:rPr>
              <a:t>F..F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407564" y="5192629"/>
            <a:ext cx="1202004" cy="318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ff"/>
                </a:solidFill>
                <a:latin typeface="NLBPIO+SimSun"/>
                <a:cs typeface="NLBPIO+SimSun"/>
              </a:rPr>
              <a:t>存储体</a:t>
            </a:r>
            <a:r>
              <a:rPr dirty="0" sz="2200" spc="-564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200">
                <a:solidFill>
                  <a:srgbClr val="0000ff"/>
                </a:solidFill>
                <a:latin typeface="NLBPIO+SimSun"/>
                <a:cs typeface="NLBPIO+SimSun"/>
              </a:rPr>
              <a:t>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711634" y="5192629"/>
            <a:ext cx="1202004" cy="318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ff"/>
                </a:solidFill>
                <a:latin typeface="NLBPIO+SimSun"/>
                <a:cs typeface="NLBPIO+SimSun"/>
              </a:rPr>
              <a:t>存储体</a:t>
            </a:r>
            <a:r>
              <a:rPr dirty="0" sz="2200" spc="-564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200">
                <a:solidFill>
                  <a:srgbClr val="0000ff"/>
                </a:solidFill>
                <a:latin typeface="NLBPIO+SimSun"/>
                <a:cs typeface="NLBPIO+SimSun"/>
              </a:rPr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688347" y="5200020"/>
            <a:ext cx="1482902" cy="318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ff"/>
                </a:solidFill>
                <a:latin typeface="NLBPIO+SimSun"/>
                <a:cs typeface="NLBPIO+SimSun"/>
              </a:rPr>
              <a:t>存储体</a:t>
            </a:r>
            <a:r>
              <a:rPr dirty="0" sz="2200" spc="-564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200">
                <a:solidFill>
                  <a:srgbClr val="0000ff"/>
                </a:solidFill>
                <a:latin typeface="NLBPIO+SimSun"/>
                <a:cs typeface="NLBPIO+SimSun"/>
              </a:rPr>
              <a:t>m-1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263190" y="6015876"/>
            <a:ext cx="1657845" cy="292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501">
                <a:solidFill>
                  <a:srgbClr val="0000ff"/>
                </a:solidFill>
                <a:latin typeface="NLBPIO+SimSun"/>
                <a:cs typeface="NLBPIO+SimSun"/>
              </a:rPr>
              <a:t>线性地址</a:t>
            </a:r>
            <a:r>
              <a:rPr dirty="0" sz="2000" spc="-395">
                <a:solidFill>
                  <a:srgbClr val="0000ff"/>
                </a:solidFill>
                <a:latin typeface="NLBPIO+SimSun"/>
                <a:cs typeface="NLBPIO+SimSun"/>
              </a:rPr>
              <a:t> </a:t>
            </a:r>
            <a:r>
              <a:rPr dirty="0" sz="2000">
                <a:solidFill>
                  <a:srgbClr val="0000ff"/>
                </a:solidFill>
                <a:latin typeface="NLBPIO+SimSun"/>
                <a:cs typeface="NLBPIO+SimSun"/>
              </a:rPr>
              <a:t>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696815" y="6015876"/>
            <a:ext cx="1421536" cy="292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501">
                <a:solidFill>
                  <a:srgbClr val="993300"/>
                </a:solidFill>
                <a:latin typeface="NLBPIO+SimSun"/>
                <a:cs typeface="NLBPIO+SimSun"/>
              </a:rPr>
              <a:t>体内地址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11466" y="6015876"/>
            <a:ext cx="1314920" cy="821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5267" marR="0">
              <a:lnSpc>
                <a:spcPts val="20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523">
                <a:solidFill>
                  <a:srgbClr val="993300"/>
                </a:solidFill>
                <a:latin typeface="NLBPIO+SimSun"/>
                <a:cs typeface="NLBPIO+SimSun"/>
              </a:rPr>
              <a:t>体号</a:t>
            </a:r>
          </a:p>
          <a:p>
            <a:pPr marL="0" marR="0">
              <a:lnSpc>
                <a:spcPts val="2217"/>
              </a:lnSpc>
              <a:spcBef>
                <a:spcPts val="1829"/>
              </a:spcBef>
              <a:spcAft>
                <a:spcPts val="0"/>
              </a:spcAft>
            </a:pPr>
            <a:r>
              <a:rPr dirty="0" sz="2000" spc="141">
                <a:solidFill>
                  <a:srgbClr val="0000ff"/>
                </a:solidFill>
                <a:latin typeface="EEOTCV+TimesNewRomanPSMT"/>
                <a:cs typeface="EEOTCV+TimesNewRomanPSMT"/>
              </a:rPr>
              <a:t>l</a:t>
            </a:r>
            <a:r>
              <a:rPr dirty="0" sz="2000" spc="243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og</a:t>
            </a:r>
            <a:r>
              <a:rPr dirty="0" sz="2050" baseline="-13119" spc="187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2</a:t>
            </a:r>
            <a:r>
              <a:rPr dirty="0" sz="2000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m</a:t>
            </a:r>
            <a:r>
              <a:rPr dirty="0" sz="2000" spc="-247">
                <a:solidFill>
                  <a:srgbClr val="0000ff"/>
                </a:solidFill>
                <a:latin typeface="OGSECT+TimesNewRomanPS-BoldMT"/>
                <a:cs typeface="OGSECT+TimesNewRomanPS-BoldMT"/>
              </a:rPr>
              <a:t> </a:t>
            </a:r>
            <a:r>
              <a:rPr dirty="0" sz="2000">
                <a:solidFill>
                  <a:srgbClr val="0000ff"/>
                </a:solidFill>
                <a:latin typeface="NLBPIO+SimSun"/>
                <a:cs typeface="NLBPIO+SimSun"/>
              </a:rPr>
              <a:t>位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8054" y="396169"/>
            <a:ext cx="469138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物理索引物理标记（PIPT）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5761" y="904097"/>
            <a:ext cx="4305935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Physical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Index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and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Physical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Tag（PIPT）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41829" y="4409122"/>
            <a:ext cx="407035" cy="374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0066"/>
                </a:solidFill>
                <a:latin typeface="LRQBMM+MicrosoftYaHei-Bold"/>
                <a:cs typeface="LRQBMM+MicrosoftYaHei-Bold"/>
              </a:rPr>
              <a:t>存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9560" y="5049107"/>
            <a:ext cx="6268114" cy="440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从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物理地址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中抽取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index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和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tag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字段查询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9560" y="5597746"/>
            <a:ext cx="7929244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物理地址的唯一性，使其不会产生歧义和别名问题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虚拟地址需要先翻译为物理地址，故访存性能比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VIVT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差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48054" y="396169"/>
            <a:ext cx="4691380" cy="39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165">
                <a:solidFill>
                  <a:srgbClr val="262626"/>
                </a:solidFill>
                <a:latin typeface="NLBPIO+SimSun"/>
                <a:cs typeface="NLBPIO+SimSun"/>
              </a:rPr>
              <a:t>虚拟索引物理标记（VIPT）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5601" y="904097"/>
            <a:ext cx="4197984" cy="21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Virtual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Index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and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Physical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 </a:t>
            </a:r>
            <a:r>
              <a:rPr dirty="0" sz="1400" spc="150">
                <a:solidFill>
                  <a:srgbClr val="595959"/>
                </a:solidFill>
                <a:latin typeface="NLBPIO+SimSun"/>
                <a:cs typeface="NLBPIO+SimSun"/>
              </a:rPr>
              <a:t>Tag（PIPT）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560" y="5049107"/>
            <a:ext cx="9316086" cy="989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从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虚拟地址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中抽取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index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查找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，从</a:t>
            </a:r>
            <a:r>
              <a:rPr dirty="0" sz="2400">
                <a:solidFill>
                  <a:srgbClr val="0066ff"/>
                </a:solidFill>
                <a:latin typeface="LRQBMM+MicrosoftYaHei-Bold"/>
                <a:cs typeface="LRQBMM+MicrosoftYaHei-Bold"/>
              </a:rPr>
              <a:t>物理地址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中抽取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tag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进行比较</a:t>
            </a:r>
          </a:p>
          <a:p>
            <a:pPr marL="0" marR="0">
              <a:lnSpc>
                <a:spcPts val="3167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2400" spc="561">
                <a:solidFill>
                  <a:srgbClr val="ff9900"/>
                </a:solidFill>
                <a:latin typeface="ODKLTJ+Wingdings-Regular"/>
                <a:cs typeface="ODKLTJ+Wingdings-Regular"/>
              </a:rPr>
              <a:t>p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Cache</a:t>
            </a:r>
            <a:r>
              <a:rPr dirty="0" sz="2400">
                <a:solidFill>
                  <a:srgbClr val="000000"/>
                </a:solidFill>
                <a:latin typeface="VUUGUE+MicrosoftYaHei"/>
                <a:cs typeface="VUUGUE+MicrosoftYaHei"/>
              </a:rPr>
              <a:t>的查找和物理地址的转换同时进行，性能优于</a:t>
            </a:r>
            <a:r>
              <a:rPr dirty="0" sz="2400">
                <a:solidFill>
                  <a:srgbClr val="000000"/>
                </a:solidFill>
                <a:latin typeface="EEOTCV+TimesNewRomanPSMT"/>
                <a:cs typeface="EEOTCV+TimesNewRomanPSMT"/>
              </a:rPr>
              <a:t>PIPT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mitype="http://purl.org/dc/dcmitype/" xmlns:dc="http://purl.org/dc/elements/1.1/" xmlns:dcterms="http://purl.org/dc/terms/" xmlns:xsi="http://www.w3.org/2001/XMLSchema-instance">
  <dc:title>Presentation PowerPoint</dc:title>
  <dc:creator>bae</dc:creator>
  <cp:lastModifiedBy>bae</cp:lastModifiedBy>
  <cp:revision>1</cp:revision>
  <dcterms:modified xsi:type="dcterms:W3CDTF">2024-12-25T14:59:19+08:00</dcterms:modified>
</cp:coreProperties>
</file>